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sldIdLst>
    <p:sldId id="257" r:id="rId2"/>
    <p:sldId id="761" r:id="rId3"/>
    <p:sldId id="844" r:id="rId4"/>
    <p:sldId id="863" r:id="rId5"/>
    <p:sldId id="1194" r:id="rId6"/>
    <p:sldId id="869" r:id="rId7"/>
    <p:sldId id="542" r:id="rId8"/>
    <p:sldId id="543" r:id="rId9"/>
    <p:sldId id="555" r:id="rId10"/>
    <p:sldId id="1195" r:id="rId11"/>
    <p:sldId id="360" r:id="rId12"/>
    <p:sldId id="1196" r:id="rId13"/>
    <p:sldId id="1197" r:id="rId14"/>
    <p:sldId id="1273" r:id="rId15"/>
    <p:sldId id="1268" r:id="rId16"/>
    <p:sldId id="1274" r:id="rId17"/>
    <p:sldId id="1151" r:id="rId18"/>
    <p:sldId id="314" r:id="rId19"/>
    <p:sldId id="315" r:id="rId20"/>
    <p:sldId id="1152" r:id="rId21"/>
    <p:sldId id="1153" r:id="rId22"/>
    <p:sldId id="1275" r:id="rId23"/>
    <p:sldId id="1276" r:id="rId24"/>
    <p:sldId id="1277" r:id="rId25"/>
    <p:sldId id="1278" r:id="rId26"/>
    <p:sldId id="1279" r:id="rId27"/>
    <p:sldId id="1280" r:id="rId28"/>
    <p:sldId id="1281" r:id="rId29"/>
    <p:sldId id="1282" r:id="rId30"/>
    <p:sldId id="1300" r:id="rId31"/>
    <p:sldId id="1301" r:id="rId32"/>
    <p:sldId id="1309" r:id="rId33"/>
    <p:sldId id="1310" r:id="rId34"/>
    <p:sldId id="1283" r:id="rId35"/>
    <p:sldId id="1284" r:id="rId36"/>
    <p:sldId id="1302" r:id="rId37"/>
    <p:sldId id="1305" r:id="rId38"/>
    <p:sldId id="1306" r:id="rId39"/>
    <p:sldId id="1307" r:id="rId40"/>
    <p:sldId id="1171" r:id="rId41"/>
    <p:sldId id="1172" r:id="rId42"/>
    <p:sldId id="1308" r:id="rId43"/>
    <p:sldId id="772" r:id="rId44"/>
    <p:sldId id="798" r:id="rId45"/>
    <p:sldId id="1170" r:id="rId4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ongsook Cho" initials="JC" lastIdx="1" clrIdx="0">
    <p:extLst>
      <p:ext uri="{19B8F6BF-5375-455C-9EA6-DF929625EA0E}">
        <p15:presenceInfo xmlns:p15="http://schemas.microsoft.com/office/powerpoint/2012/main" userId="234cde0414cf4f3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5FF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697"/>
    <p:restoredTop sz="94665"/>
  </p:normalViewPr>
  <p:slideViewPr>
    <p:cSldViewPr>
      <p:cViewPr varScale="1">
        <p:scale>
          <a:sx n="58" d="100"/>
          <a:sy n="58" d="100"/>
        </p:scale>
        <p:origin x="1324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commentAuthors" Target="commentAuthors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B10592D-ED5D-3142-AFAC-5AB1A6E98A0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13133E-AE44-B64C-B8BF-DC2CE9363F0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2C7A573-6BF6-2147-AC72-2C8D7D95DDE6}" type="datetimeFigureOut">
              <a:rPr lang="en-US" altLang="en-US"/>
              <a:pPr>
                <a:defRPr/>
              </a:pPr>
              <a:t>6/29/2020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EE72C385-1387-544B-82BD-F3D0EFE336F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0D079A95-73B1-7F48-A7BC-6D46DAF887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28958E-1AAF-A549-AB42-B25DDDEA29A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83DB5A-E345-5B43-AB77-9C9C189774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71ACBF6B-EEB4-9947-8E54-E987FA095E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972701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317BC526-9B0A-AC44-BE7E-2A55F33EA43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FD7458BE-CBE8-B949-9D84-7EE6A7D912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892912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653655A6-A46D-C14B-A3F0-AE4B718580C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AE01C4AB-5D0F-F743-ABC5-6D2D30EED02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824183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B8457851-C561-3048-8069-98DE16F3621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696C0CD4-974E-6E4D-BB6E-1FF8073C766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156146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Slide Image Placeholder 1">
            <a:extLst>
              <a:ext uri="{FF2B5EF4-FFF2-40B4-BE49-F238E27FC236}">
                <a16:creationId xmlns:a16="http://schemas.microsoft.com/office/drawing/2014/main" id="{38D089AE-0937-6C4F-8B6C-8FD3CAC0280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1139" name="Notes Placeholder 2">
            <a:extLst>
              <a:ext uri="{FF2B5EF4-FFF2-40B4-BE49-F238E27FC236}">
                <a16:creationId xmlns:a16="http://schemas.microsoft.com/office/drawing/2014/main" id="{C748CD9C-6882-564C-B54A-C68C1FBE52F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ko-KR">
              <a:latin typeface="Arial" panose="020B0604020202020204" pitchFamily="34" charset="0"/>
            </a:endParaRPr>
          </a:p>
        </p:txBody>
      </p:sp>
      <p:sp>
        <p:nvSpPr>
          <p:cNvPr id="91140" name="Slide Number Placeholder 3">
            <a:extLst>
              <a:ext uri="{FF2B5EF4-FFF2-40B4-BE49-F238E27FC236}">
                <a16:creationId xmlns:a16="http://schemas.microsoft.com/office/drawing/2014/main" id="{5E706A2B-89A9-014A-8E21-0E6D8E7B35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55650" indent="-290513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63638" indent="-231775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30363" indent="-231775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95500" indent="-231775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52700" indent="-231775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3009900" indent="-231775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67100" indent="-231775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924300" indent="-231775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175432B-3F96-B44A-B5E6-1FE03031E0E0}" type="slidenum">
              <a:rPr lang="en-US" altLang="ko-KR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11</a:t>
            </a:fld>
            <a:endParaRPr lang="en-US" altLang="ko-KR">
              <a:latin typeface="Arial" panose="020B0604020202020204" pitchFamily="34" charset="0"/>
            </a:endParaRPr>
          </a:p>
        </p:txBody>
      </p:sp>
      <p:sp>
        <p:nvSpPr>
          <p:cNvPr id="91141" name="Date Placeholder 1">
            <a:extLst>
              <a:ext uri="{FF2B5EF4-FFF2-40B4-BE49-F238E27FC236}">
                <a16:creationId xmlns:a16="http://schemas.microsoft.com/office/drawing/2014/main" id="{23998E91-8278-6A48-8384-9AA3A223053D}"/>
              </a:ext>
            </a:extLst>
          </p:cNvPr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E4665BCB-CE9B-684A-8800-C9ED6C79D357}" type="datetime1">
              <a:rPr lang="ko-KR" altLang="en-US" smtClean="0">
                <a:latin typeface="굴림" panose="020B0600000101010101" pitchFamily="34" charset="-127"/>
                <a:ea typeface="굴림" panose="020B0600000101010101" pitchFamily="34" charset="-127"/>
              </a:rPr>
              <a:pPr>
                <a:spcBef>
                  <a:spcPct val="0"/>
                </a:spcBef>
              </a:pPr>
              <a:t>2020-06-29</a:t>
            </a:fld>
            <a:endParaRPr lang="ko-KR" altLang="en-US">
              <a:latin typeface="굴림" panose="020B0600000101010101" pitchFamily="34" charset="-127"/>
              <a:ea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571478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슬라이드 이미지 개체 틀 1">
            <a:extLst>
              <a:ext uri="{FF2B5EF4-FFF2-40B4-BE49-F238E27FC236}">
                <a16:creationId xmlns:a16="http://schemas.microsoft.com/office/drawing/2014/main" id="{51A11459-1A5D-5047-8691-041EC76508F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63" name="슬라이드 노트 개체 틀 2">
            <a:extLst>
              <a:ext uri="{FF2B5EF4-FFF2-40B4-BE49-F238E27FC236}">
                <a16:creationId xmlns:a16="http://schemas.microsoft.com/office/drawing/2014/main" id="{F84D3D58-B7E1-074B-93D5-5DD93D73399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altLang="ko-KR">
                <a:ea typeface="맑은 고딕" panose="020B0503020000020004" pitchFamily="34" charset="-127"/>
              </a:rPr>
              <a:t>1. Usage (Introduction)</a:t>
            </a:r>
            <a:endParaRPr lang="ko-KR" altLang="en-US">
              <a:ea typeface="맑은 고딕" panose="020B0503020000020004" pitchFamily="34" charset="-127"/>
            </a:endParaRPr>
          </a:p>
        </p:txBody>
      </p:sp>
      <p:sp>
        <p:nvSpPr>
          <p:cNvPr id="92164" name="슬라이드 번호 개체 틀 3">
            <a:extLst>
              <a:ext uri="{FF2B5EF4-FFF2-40B4-BE49-F238E27FC236}">
                <a16:creationId xmlns:a16="http://schemas.microsoft.com/office/drawing/2014/main" id="{205D6B9C-5FFA-BA44-8DBA-A2DBD422CE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MS PGothic" panose="020B0600070205080204" pitchFamily="34" charset="-128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MS PGothic" panose="020B0600070205080204" pitchFamily="34" charset="-128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MS PGothic" panose="020B0600070205080204" pitchFamily="34" charset="-128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MS PGothic" panose="020B0600070205080204" pitchFamily="34" charset="-128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MS PGothic" panose="020B0600070205080204" pitchFamily="34" charset="-128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MS PGothic" panose="020B0600070205080204" pitchFamily="34" charset="-128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MS PGothic" panose="020B0600070205080204" pitchFamily="34" charset="-128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MS PGothic" panose="020B0600070205080204" pitchFamily="34" charset="-128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MS PGothic" panose="020B0600070205080204" pitchFamily="34" charset="-128"/>
              </a:defRPr>
            </a:lvl9pPr>
          </a:lstStyle>
          <a:p>
            <a:pPr latinLnBrk="0">
              <a:spcBef>
                <a:spcPct val="0"/>
              </a:spcBef>
            </a:pPr>
            <a:fld id="{C5C144FC-BDA6-124C-8A69-71FCB94ACE6F}" type="slidenum">
              <a:rPr kumimoji="1" lang="ko-KR" altLang="en-US">
                <a:latin typeface="굴림" panose="020B0600000101010101" pitchFamily="34" charset="-127"/>
                <a:ea typeface="굴림" panose="020B0600000101010101" pitchFamily="34" charset="-127"/>
              </a:rPr>
              <a:pPr latinLnBrk="0">
                <a:spcBef>
                  <a:spcPct val="0"/>
                </a:spcBef>
              </a:pPr>
              <a:t>18</a:t>
            </a:fld>
            <a:endParaRPr kumimoji="1" lang="ko-KR" altLang="en-US">
              <a:latin typeface="굴림" panose="020B0600000101010101" pitchFamily="34" charset="-127"/>
              <a:ea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220590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슬라이드 이미지 개체 틀 1">
            <a:extLst>
              <a:ext uri="{FF2B5EF4-FFF2-40B4-BE49-F238E27FC236}">
                <a16:creationId xmlns:a16="http://schemas.microsoft.com/office/drawing/2014/main" id="{C5845468-61CE-BA44-9362-CDC12925AB7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슬라이드 노트 개체 틀 2">
            <a:extLst>
              <a:ext uri="{FF2B5EF4-FFF2-40B4-BE49-F238E27FC236}">
                <a16:creationId xmlns:a16="http://schemas.microsoft.com/office/drawing/2014/main" id="{C316C080-51AE-0D4E-9AE0-C53133488CE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altLang="ko-KR">
                <a:ea typeface="맑은 고딕" panose="020B0503020000020004" pitchFamily="34" charset="-127"/>
              </a:rPr>
              <a:t>3. Structure Practice</a:t>
            </a:r>
            <a:endParaRPr lang="ko-KR" altLang="en-US">
              <a:ea typeface="맑은 고딕" panose="020B0503020000020004" pitchFamily="34" charset="-127"/>
            </a:endParaRPr>
          </a:p>
        </p:txBody>
      </p:sp>
      <p:sp>
        <p:nvSpPr>
          <p:cNvPr id="94212" name="슬라이드 번호 개체 틀 3">
            <a:extLst>
              <a:ext uri="{FF2B5EF4-FFF2-40B4-BE49-F238E27FC236}">
                <a16:creationId xmlns:a16="http://schemas.microsoft.com/office/drawing/2014/main" id="{EA5A2ACA-1AD5-A646-86FB-0AE4015844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MS PGothic" panose="020B0600070205080204" pitchFamily="34" charset="-128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MS PGothic" panose="020B0600070205080204" pitchFamily="34" charset="-128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MS PGothic" panose="020B0600070205080204" pitchFamily="34" charset="-128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MS PGothic" panose="020B0600070205080204" pitchFamily="34" charset="-128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MS PGothic" panose="020B0600070205080204" pitchFamily="34" charset="-128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MS PGothic" panose="020B0600070205080204" pitchFamily="34" charset="-128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MS PGothic" panose="020B0600070205080204" pitchFamily="34" charset="-128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MS PGothic" panose="020B0600070205080204" pitchFamily="34" charset="-128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MS PGothic" panose="020B0600070205080204" pitchFamily="34" charset="-128"/>
              </a:defRPr>
            </a:lvl9pPr>
          </a:lstStyle>
          <a:p>
            <a:pPr latinLnBrk="0">
              <a:spcBef>
                <a:spcPct val="0"/>
              </a:spcBef>
            </a:pPr>
            <a:fld id="{106BAE39-625C-8C47-82D9-16B2FC86D9E9}" type="slidenum">
              <a:rPr kumimoji="1" lang="ko-KR" altLang="en-US">
                <a:latin typeface="굴림" panose="020B0600000101010101" pitchFamily="34" charset="-127"/>
                <a:ea typeface="굴림" panose="020B0600000101010101" pitchFamily="34" charset="-127"/>
              </a:rPr>
              <a:pPr latinLnBrk="0">
                <a:spcBef>
                  <a:spcPct val="0"/>
                </a:spcBef>
              </a:pPr>
              <a:t>19</a:t>
            </a:fld>
            <a:endParaRPr kumimoji="1" lang="ko-KR" altLang="en-US">
              <a:latin typeface="굴림" panose="020B0600000101010101" pitchFamily="34" charset="-127"/>
              <a:ea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86400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D4E9C20-5EA8-884B-AFF0-D40A431B270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AC8F563-8F32-6044-9631-8D5203171F5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65A0597-98B9-0D4D-B68F-A2F3722FACB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3B5E3A-D88F-F443-A089-87168B89B8A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60480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706A9DC-3AE3-0540-AE97-C408CF19392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61E9F14-82AE-5441-92BE-3C126EA918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F2429CC-8A5C-F34C-B480-91CB95A07C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A730BE-E0E4-FA4A-A24D-ED68744371B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4937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4D19CD9-EA9B-F040-A471-FC40E557C7A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8375798-DE0E-8A40-963F-0D045F6BCA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5859A26-2E32-1D40-AD9C-6B9DA592C04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C56A58-7DB1-6E4D-9B53-A980614D65B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348332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>
          <a:xfrm>
            <a:off x="8991600" y="6356350"/>
            <a:ext cx="914400" cy="9144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F5E3A445-2543-F142-B00A-1F58535636B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DB4CB6-E475-EA4D-AF5D-C500BCC44038}" type="datetimeFigureOut">
              <a:rPr lang="en-US"/>
              <a:pPr>
                <a:defRPr/>
              </a:pPr>
              <a:t>6/29/2020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B9057EE-09F4-F34A-9B7E-3B3E7DEBA3F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66817E2F-1CA0-2141-9880-FC986642D8B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3CF28C5A-ECF9-6748-800A-D2D10D2B7D6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043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D24A32D-5BFB-3040-812E-0F88BCD40A5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366E4C1-159E-DE4F-9441-ADF6C0529ED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B12747C-7D40-5144-9E57-5D29636F52E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FD61C7-00F2-544D-9E39-09035D40E01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2735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3241502-CE22-A94F-A4F6-91889DCE6B0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2977356-1252-5C4A-9E75-9AA3A7190D6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2FC58B6-D6A3-2A4F-BB86-6D8D6C0B46B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09D19B-5E32-D944-88D3-2B28327B24A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4724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51EFAA7-B481-B84C-A2AC-AAEB7E1219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4AC7285-C1E1-1C42-8C85-8DF9856CA22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28D1B9F-FD81-FA44-9121-7844F591588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1A8768-C7E6-3D46-9CBD-7F42F20B41A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2310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94795445-1613-6C43-ADF1-B3D038C556A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7B7D37D4-9D80-CA4A-903C-4CC2B957390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D33A33DF-7BD0-274E-AF57-19B6B931CE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6CE6B0-3499-7044-BB69-A29EC0E276F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9153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1E05BC11-8B50-BA4D-A98F-2D7EBCDD87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FD73D1B5-AAFF-9246-AE67-CF697A91C17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279ACAB-7D45-1A44-917F-AF6C9A1698A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51B313-BF6D-E446-9B5B-59ECBB3659E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77468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A8A5F82E-017D-D84E-BDA5-64D10E84CF4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2B6BFFAE-1FAF-9043-8742-98EBFF0609D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518691B-C0D1-1E47-8C61-3C7BEE6F868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8B147F-6EDD-9B44-BFD2-8DA074BD4C3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6368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1789500-C29F-444A-8E07-421E488213B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6189652-9F56-8A43-AE84-C947716BBBF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333807A-E5B1-BF4C-A5EC-8C62DC4F9FE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FE929B-8F54-9141-B7FD-0140CF72E5E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745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8BD4ECE-6C77-2241-9903-49EB4E2312C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F0F0CEE-37E8-6D4E-9F7B-67976465042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B030BFE-A8A2-0241-A11A-6C3ECDF9E64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1C062C-9ACC-D543-8C83-148E9B170F8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00991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CEE84C65-1AFB-CE45-9657-BEB3AC09C5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2B45F3E3-E1FE-164F-9855-4132231F30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CC078F81-40BA-C542-80B9-BCB1B33DA9F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500209E0-E0EC-A44A-99EA-64C2921CC5A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F4100BD4-8D1E-354E-981D-B22F773EA54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65484B25-7165-1647-94B6-95F3B7455F9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anose="020B0600070205080204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4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\http\::i.office.microsoft.com:i:0000:MR:BD074:BD07448_.gif" TargetMode="Externa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emf"/><Relationship Id="rId7" Type="http://schemas.openxmlformats.org/officeDocument/2006/relationships/image" Target="../media/image12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emf"/><Relationship Id="rId5" Type="http://schemas.openxmlformats.org/officeDocument/2006/relationships/image" Target="../media/image10.emf"/><Relationship Id="rId10" Type="http://schemas.openxmlformats.org/officeDocument/2006/relationships/image" Target="../media/image3.png"/><Relationship Id="rId4" Type="http://schemas.openxmlformats.org/officeDocument/2006/relationships/image" Target="../media/image9.emf"/><Relationship Id="rId9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4wBbn-b0DFM" TargetMode="External"/><Relationship Id="rId2" Type="http://schemas.openxmlformats.org/officeDocument/2006/relationships/hyperlink" Target="https://www.youtube.com/watch?v=iznKCHgD3AA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gg.gg/i6uh5" TargetMode="External"/><Relationship Id="rId2" Type="http://schemas.openxmlformats.org/officeDocument/2006/relationships/hyperlink" Target="http://gg.gg/i6ufn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gg.gg/i6uin" TargetMode="External"/><Relationship Id="rId4" Type="http://schemas.openxmlformats.org/officeDocument/2006/relationships/hyperlink" Target="http://gg.gg/i6uhz" TargetMode="Externa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MvcFBCWO-9I" TargetMode="External"/><Relationship Id="rId2" Type="http://schemas.openxmlformats.org/officeDocument/2006/relationships/hyperlink" Target="https://www.youtube.com/watch?v=iznKCHgD3AA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753583" y="2579724"/>
            <a:ext cx="7636835" cy="271927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numCol="1" anchor="b" anchorCtr="0" compatLnSpc="1">
            <a:prstTxWarp prst="textNoShape">
              <a:avLst/>
            </a:prstTxWarp>
            <a:normAutofit fontScale="90000"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</a:pPr>
            <a:r>
              <a:rPr lang="ko-KR" dirty="0"/>
              <a:t> </a:t>
            </a: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r>
              <a:rPr lang="ko-KR" altLang="en-US" dirty="0"/>
              <a:t>재외동포를 위한 한국어</a:t>
            </a:r>
            <a:r>
              <a:rPr lang="en-US" altLang="ko-KR" dirty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br>
              <a:rPr lang="en-US" altLang="ko-KR" dirty="0"/>
            </a:br>
            <a:r>
              <a:rPr lang="en-US" altLang="ko-KR" dirty="0"/>
              <a:t>4-1</a:t>
            </a:r>
            <a:br>
              <a:rPr lang="ko-KR" dirty="0"/>
            </a:br>
            <a:endParaRPr dirty="0"/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76500" y="1103358"/>
            <a:ext cx="1191000" cy="117845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82;p29"/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8582729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39C276-86DB-9E4B-86D2-DFA8AC3EF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555" y="404664"/>
            <a:ext cx="8229600" cy="114300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altLang="ko-KR" dirty="0">
                <a:solidFill>
                  <a:srgbClr val="0070C0"/>
                </a:solidFill>
                <a:latin typeface="Gill Sans"/>
                <a:cs typeface="Gill Sans"/>
                <a:sym typeface="Gill Sans"/>
              </a:rPr>
              <a:t>~</a:t>
            </a:r>
            <a:r>
              <a:rPr lang="ko-KR" altLang="en-US" dirty="0" err="1">
                <a:solidFill>
                  <a:srgbClr val="0070C0"/>
                </a:solidFill>
                <a:latin typeface="Gill Sans"/>
                <a:cs typeface="Gill Sans"/>
                <a:sym typeface="Gill Sans"/>
              </a:rPr>
              <a:t>았</a:t>
            </a:r>
            <a:r>
              <a:rPr lang="en-US" altLang="ko-KR" dirty="0">
                <a:solidFill>
                  <a:srgbClr val="0070C0"/>
                </a:solidFill>
                <a:latin typeface="Gill Sans"/>
                <a:cs typeface="Gill Sans"/>
                <a:sym typeface="Gill Sans"/>
              </a:rPr>
              <a:t>/</a:t>
            </a:r>
            <a:r>
              <a:rPr lang="ko-KR" altLang="en-US" dirty="0" err="1">
                <a:solidFill>
                  <a:srgbClr val="0070C0"/>
                </a:solidFill>
                <a:latin typeface="Gill Sans"/>
                <a:cs typeface="Gill Sans"/>
                <a:sym typeface="Gill Sans"/>
              </a:rPr>
              <a:t>었었</a:t>
            </a:r>
            <a:r>
              <a:rPr lang="en-US" altLang="ko-KR" dirty="0">
                <a:solidFill>
                  <a:srgbClr val="0070C0"/>
                </a:solidFill>
                <a:latin typeface="Gill Sans"/>
                <a:cs typeface="Gill Sans"/>
                <a:sym typeface="Gill Sans"/>
              </a:rPr>
              <a:t>~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0A7DAF-EBF0-F246-B3FD-5A2FF5D963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848" y="1633662"/>
            <a:ext cx="8229600" cy="4603650"/>
          </a:xfrm>
          <a:solidFill>
            <a:schemeClr val="accent5"/>
          </a:solidFill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buSzPts val="3200"/>
            </a:pPr>
            <a:endParaRPr lang="en-US" altLang="ko-KR" sz="2800" dirty="0">
              <a:solidFill>
                <a:srgbClr val="0070C0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</a:pPr>
            <a:r>
              <a:rPr lang="en-US" altLang="ko-KR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ko-KR" alt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어떤 상황이 과거에 있었지만 그 후에 그 상황이 계속되지 않고 다른 상황이 있음을 나타냄</a:t>
            </a:r>
            <a:r>
              <a:rPr lang="en-US" altLang="ko-KR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</a:pPr>
            <a:r>
              <a:rPr lang="ko-KR" alt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 </a:t>
            </a:r>
            <a:r>
              <a:rPr lang="en-US" altLang="ko-KR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This is used to show there used to be a situation in the</a:t>
            </a:r>
            <a:r>
              <a:rPr lang="ko-KR" alt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past but that situation no longer exists and another one does.</a:t>
            </a: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</a:pPr>
            <a:endParaRPr lang="en-US" altLang="ko-KR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2FA1A6D4-4912-C847-8A99-EF0AA9883F95}"/>
              </a:ext>
            </a:extLst>
          </p:cNvPr>
          <p:cNvSpPr txBox="1"/>
          <p:nvPr/>
        </p:nvSpPr>
        <p:spPr>
          <a:xfrm>
            <a:off x="-113032" y="6544904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1851BF4-5651-4841-A1A8-D9DFC64A9C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5913285"/>
              </p:ext>
            </p:extLst>
          </p:nvPr>
        </p:nvGraphicFramePr>
        <p:xfrm>
          <a:off x="899591" y="4293096"/>
          <a:ext cx="7128793" cy="187221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629438">
                  <a:extLst>
                    <a:ext uri="{9D8B030D-6E8A-4147-A177-3AD203B41FA5}">
                      <a16:colId xmlns:a16="http://schemas.microsoft.com/office/drawing/2014/main" val="3138112903"/>
                    </a:ext>
                  </a:extLst>
                </a:gridCol>
                <a:gridCol w="2240478">
                  <a:extLst>
                    <a:ext uri="{9D8B030D-6E8A-4147-A177-3AD203B41FA5}">
                      <a16:colId xmlns:a16="http://schemas.microsoft.com/office/drawing/2014/main" val="1591328886"/>
                    </a:ext>
                  </a:extLst>
                </a:gridCol>
                <a:gridCol w="3258877">
                  <a:extLst>
                    <a:ext uri="{9D8B030D-6E8A-4147-A177-3AD203B41FA5}">
                      <a16:colId xmlns:a16="http://schemas.microsoft.com/office/drawing/2014/main" val="2248799028"/>
                    </a:ext>
                  </a:extLst>
                </a:gridCol>
              </a:tblGrid>
              <a:tr h="624070">
                <a:tc>
                  <a:txBody>
                    <a:bodyPr/>
                    <a:lstStyle/>
                    <a:p>
                      <a:r>
                        <a:rPr lang="ko-KR" altLang="en-US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ㅏ</a:t>
                      </a:r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</a:t>
                      </a:r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ㅗ</a:t>
                      </a:r>
                      <a:endParaRPr lang="en-US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+</a:t>
                      </a:r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~</a:t>
                      </a:r>
                      <a:r>
                        <a:rPr lang="ko-KR" altLang="en-US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았었어요</a:t>
                      </a:r>
                      <a:endParaRPr lang="en-US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갔었어요</a:t>
                      </a:r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</a:t>
                      </a:r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좋았었어요</a:t>
                      </a:r>
                      <a:endParaRPr lang="en-US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5246938"/>
                  </a:ext>
                </a:extLst>
              </a:tr>
              <a:tr h="624070">
                <a:tc>
                  <a:txBody>
                    <a:bodyPr/>
                    <a:lstStyle/>
                    <a:p>
                      <a:r>
                        <a:rPr lang="ko-KR" altLang="en-US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ㅏ</a:t>
                      </a:r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</a:t>
                      </a:r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ㅗ</a:t>
                      </a:r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이외</a:t>
                      </a:r>
                      <a:endParaRPr lang="en-US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+</a:t>
                      </a:r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~</a:t>
                      </a:r>
                      <a:r>
                        <a:rPr lang="ko-KR" altLang="en-US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었었어요</a:t>
                      </a:r>
                      <a:endParaRPr lang="en-US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ko-KR" altLang="en-US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먹었었어요</a:t>
                      </a:r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</a:t>
                      </a:r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들었었어요</a:t>
                      </a:r>
                      <a:endParaRPr lang="en-US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31746295"/>
                  </a:ext>
                </a:extLst>
              </a:tr>
              <a:tr h="624070">
                <a:tc>
                  <a:txBody>
                    <a:bodyPr/>
                    <a:lstStyle/>
                    <a:p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하다</a:t>
                      </a:r>
                      <a:endParaRPr lang="en-US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+</a:t>
                      </a:r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~</a:t>
                      </a:r>
                      <a:r>
                        <a:rPr lang="ko-KR" altLang="en-US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했었어요</a:t>
                      </a:r>
                      <a:endParaRPr lang="en-US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ko-KR" altLang="en-US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공부했었어요</a:t>
                      </a:r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</a:t>
                      </a:r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일했었어요</a:t>
                      </a:r>
                      <a:endParaRPr lang="en-US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489321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02016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B6036EF-A36D-3B43-B9DB-02354BBFE6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1168400"/>
            <a:ext cx="23574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 dirty="0">
                <a:latin typeface="맑은 고딕" panose="020B0503020000020004" pitchFamily="34" charset="-127"/>
                <a:ea typeface="맑은 고딕" panose="020B0503020000020004" pitchFamily="34" charset="-127"/>
              </a:rPr>
              <a:t>많다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1DD6443-1B04-0B4B-A07E-01CB4A3154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1168400"/>
            <a:ext cx="23574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 dirty="0">
                <a:latin typeface="맑은 고딕" panose="020B0503020000020004" pitchFamily="34" charset="-127"/>
                <a:ea typeface="맑은 고딕" panose="020B0503020000020004" pitchFamily="34" charset="-127"/>
              </a:rPr>
              <a:t>많</a:t>
            </a:r>
            <a:r>
              <a:rPr lang="ko-KR" altLang="en-US" sz="3200" dirty="0">
                <a:solidFill>
                  <a:srgbClr val="0070C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았어요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7BB8C0-4DBC-1A4D-B9CF-6276C82907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1945640"/>
            <a:ext cx="23574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 dirty="0">
                <a:latin typeface="맑은 고딕" panose="020B0503020000020004" pitchFamily="34" charset="-127"/>
                <a:ea typeface="맑은 고딕" panose="020B0503020000020004" pitchFamily="34" charset="-127"/>
              </a:rPr>
              <a:t>앉다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51094C7-F473-994D-B081-C6A1C8F0F1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1945640"/>
            <a:ext cx="23574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>
                <a:latin typeface="맑은 고딕" panose="020B0503020000020004" pitchFamily="34" charset="-127"/>
                <a:ea typeface="맑은 고딕" panose="020B0503020000020004" pitchFamily="34" charset="-127"/>
              </a:rPr>
              <a:t>앉</a:t>
            </a:r>
            <a:r>
              <a:rPr lang="ko-KR" altLang="en-US" sz="3200">
                <a:solidFill>
                  <a:srgbClr val="0070C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았어요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E198AF-D3A1-8548-A8FB-D6A9222F05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2722880"/>
            <a:ext cx="23574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 dirty="0">
                <a:latin typeface="맑은 고딕" panose="020B0503020000020004" pitchFamily="34" charset="-127"/>
                <a:ea typeface="맑은 고딕" panose="020B0503020000020004" pitchFamily="34" charset="-127"/>
              </a:rPr>
              <a:t>만나다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9FBF4A1-6AE7-364B-99F7-C55C3A362C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2722880"/>
            <a:ext cx="23574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>
                <a:latin typeface="맑은 고딕" panose="020B0503020000020004" pitchFamily="34" charset="-127"/>
                <a:ea typeface="맑은 고딕" panose="020B0503020000020004" pitchFamily="34" charset="-127"/>
              </a:rPr>
              <a:t>만</a:t>
            </a:r>
            <a:r>
              <a:rPr lang="ko-KR" altLang="en-US" sz="3200">
                <a:solidFill>
                  <a:srgbClr val="0070C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났어요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9C95269-AC31-9545-8996-61CE0F0187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3500120"/>
            <a:ext cx="23574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 dirty="0">
                <a:latin typeface="맑은 고딕" panose="020B0503020000020004" pitchFamily="34" charset="-127"/>
                <a:ea typeface="맑은 고딕" panose="020B0503020000020004" pitchFamily="34" charset="-127"/>
              </a:rPr>
              <a:t>놀다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6346A27-D469-8747-A370-DD124FF2F5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3500120"/>
            <a:ext cx="23574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>
                <a:latin typeface="맑은 고딕" panose="020B0503020000020004" pitchFamily="34" charset="-127"/>
                <a:ea typeface="맑은 고딕" panose="020B0503020000020004" pitchFamily="34" charset="-127"/>
              </a:rPr>
              <a:t>놀</a:t>
            </a:r>
            <a:r>
              <a:rPr lang="ko-KR" altLang="en-US" sz="3200">
                <a:solidFill>
                  <a:srgbClr val="0070C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았어요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D5E9430-83B4-5A4E-87D7-C5C32C8DCB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4277360"/>
            <a:ext cx="23574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 dirty="0">
                <a:latin typeface="맑은 고딕" panose="020B0503020000020004" pitchFamily="34" charset="-127"/>
                <a:ea typeface="맑은 고딕" panose="020B0503020000020004" pitchFamily="34" charset="-127"/>
              </a:rPr>
              <a:t>살다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D488256-8888-EB40-9A67-B17F859CD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4277360"/>
            <a:ext cx="23574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>
                <a:latin typeface="맑은 고딕" panose="020B0503020000020004" pitchFamily="34" charset="-127"/>
                <a:ea typeface="맑은 고딕" panose="020B0503020000020004" pitchFamily="34" charset="-127"/>
              </a:rPr>
              <a:t>살</a:t>
            </a:r>
            <a:r>
              <a:rPr lang="ko-KR" altLang="en-US" sz="3200">
                <a:solidFill>
                  <a:srgbClr val="0070C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았어요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CE4429D-31CB-F948-8F86-AF164AEFF6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5054600"/>
            <a:ext cx="23574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 dirty="0">
                <a:latin typeface="맑은 고딕" panose="020B0503020000020004" pitchFamily="34" charset="-127"/>
                <a:ea typeface="맑은 고딕" panose="020B0503020000020004" pitchFamily="34" charset="-127"/>
              </a:rPr>
              <a:t>좋다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9E394D7-8298-C046-8200-B78E5CE5EA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5054600"/>
            <a:ext cx="23574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>
                <a:latin typeface="맑은 고딕" panose="020B0503020000020004" pitchFamily="34" charset="-127"/>
                <a:ea typeface="맑은 고딕" panose="020B0503020000020004" pitchFamily="34" charset="-127"/>
              </a:rPr>
              <a:t>좋</a:t>
            </a:r>
            <a:r>
              <a:rPr lang="ko-KR" altLang="en-US" sz="3200">
                <a:solidFill>
                  <a:srgbClr val="0070C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았어요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F638858-F884-CA43-82CF-FF37D79E4F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91163" y="1168400"/>
            <a:ext cx="23574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 dirty="0" err="1">
                <a:latin typeface="맑은 고딕" panose="020B0503020000020004" pitchFamily="34" charset="-127"/>
                <a:ea typeface="맑은 고딕" panose="020B0503020000020004" pitchFamily="34" charset="-127"/>
              </a:rPr>
              <a:t>많</a:t>
            </a:r>
            <a:r>
              <a:rPr lang="ko-KR" altLang="en-US" sz="3200" dirty="0" err="1">
                <a:solidFill>
                  <a:srgbClr val="0070C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았</a:t>
            </a:r>
            <a:r>
              <a:rPr lang="ko-KR" altLang="en-US" sz="3200" dirty="0" err="1">
                <a:solidFill>
                  <a:srgbClr val="FF000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었</a:t>
            </a:r>
            <a:r>
              <a:rPr lang="ko-KR" altLang="en-US" sz="3200" dirty="0" err="1">
                <a:solidFill>
                  <a:srgbClr val="0070C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어요</a:t>
            </a:r>
            <a:endParaRPr lang="ko-KR" altLang="en-US" sz="3200" dirty="0">
              <a:solidFill>
                <a:srgbClr val="0070C0"/>
              </a:solidFill>
              <a:latin typeface="맑은 고딕" panose="020B0503020000020004" pitchFamily="34" charset="-127"/>
              <a:ea typeface="맑은 고딕" panose="020B0503020000020004" pitchFamily="34" charset="-12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0877278-BEA3-CC44-818C-7D239EB4F4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91163" y="1945640"/>
            <a:ext cx="23574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>
                <a:latin typeface="맑은 고딕" panose="020B0503020000020004" pitchFamily="34" charset="-127"/>
                <a:ea typeface="맑은 고딕" panose="020B0503020000020004" pitchFamily="34" charset="-127"/>
              </a:rPr>
              <a:t>앉</a:t>
            </a:r>
            <a:r>
              <a:rPr lang="ko-KR" altLang="en-US" sz="3200">
                <a:solidFill>
                  <a:srgbClr val="0070C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았</a:t>
            </a:r>
            <a:r>
              <a:rPr lang="ko-KR" altLang="en-US" sz="3200">
                <a:solidFill>
                  <a:srgbClr val="FF000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었</a:t>
            </a:r>
            <a:r>
              <a:rPr lang="ko-KR" altLang="en-US" sz="3200">
                <a:solidFill>
                  <a:srgbClr val="0070C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어요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32B35B0-15FB-CF4D-B194-40C85EC7A7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91163" y="2722880"/>
            <a:ext cx="23574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>
                <a:latin typeface="맑은 고딕" panose="020B0503020000020004" pitchFamily="34" charset="-127"/>
                <a:ea typeface="맑은 고딕" panose="020B0503020000020004" pitchFamily="34" charset="-127"/>
              </a:rPr>
              <a:t>만</a:t>
            </a:r>
            <a:r>
              <a:rPr lang="ko-KR" altLang="en-US" sz="3200">
                <a:solidFill>
                  <a:srgbClr val="0070C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났</a:t>
            </a:r>
            <a:r>
              <a:rPr lang="ko-KR" altLang="en-US" sz="3200">
                <a:solidFill>
                  <a:srgbClr val="FF000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었</a:t>
            </a:r>
            <a:r>
              <a:rPr lang="ko-KR" altLang="en-US" sz="3200">
                <a:solidFill>
                  <a:srgbClr val="0070C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어요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19DCF09-B227-6146-89F5-FC20EFCA5B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91163" y="3500120"/>
            <a:ext cx="23574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>
                <a:latin typeface="맑은 고딕" panose="020B0503020000020004" pitchFamily="34" charset="-127"/>
                <a:ea typeface="맑은 고딕" panose="020B0503020000020004" pitchFamily="34" charset="-127"/>
              </a:rPr>
              <a:t>놀</a:t>
            </a:r>
            <a:r>
              <a:rPr lang="ko-KR" altLang="en-US" sz="3200">
                <a:solidFill>
                  <a:srgbClr val="0070C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았</a:t>
            </a:r>
            <a:r>
              <a:rPr lang="ko-KR" altLang="en-US" sz="3200">
                <a:solidFill>
                  <a:srgbClr val="FF000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었</a:t>
            </a:r>
            <a:r>
              <a:rPr lang="ko-KR" altLang="en-US" sz="3200">
                <a:solidFill>
                  <a:srgbClr val="0070C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어요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9A3B19A-BB51-6E45-AE40-F87607E014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91163" y="4277360"/>
            <a:ext cx="23574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>
                <a:latin typeface="맑은 고딕" panose="020B0503020000020004" pitchFamily="34" charset="-127"/>
                <a:ea typeface="맑은 고딕" panose="020B0503020000020004" pitchFamily="34" charset="-127"/>
              </a:rPr>
              <a:t>살</a:t>
            </a:r>
            <a:r>
              <a:rPr lang="ko-KR" altLang="en-US" sz="3200">
                <a:solidFill>
                  <a:srgbClr val="0070C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았</a:t>
            </a:r>
            <a:r>
              <a:rPr lang="ko-KR" altLang="en-US" sz="3200">
                <a:solidFill>
                  <a:srgbClr val="FF000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었</a:t>
            </a:r>
            <a:r>
              <a:rPr lang="ko-KR" altLang="en-US" sz="3200">
                <a:solidFill>
                  <a:srgbClr val="0070C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어요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3A65DCD-A556-E342-AF21-6098EDCB04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91163" y="5054600"/>
            <a:ext cx="23574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>
                <a:latin typeface="맑은 고딕" panose="020B0503020000020004" pitchFamily="34" charset="-127"/>
                <a:ea typeface="맑은 고딕" panose="020B0503020000020004" pitchFamily="34" charset="-127"/>
              </a:rPr>
              <a:t>좋</a:t>
            </a:r>
            <a:r>
              <a:rPr lang="ko-KR" altLang="en-US" sz="3200">
                <a:solidFill>
                  <a:srgbClr val="0070C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았</a:t>
            </a:r>
            <a:r>
              <a:rPr lang="ko-KR" altLang="en-US" sz="3200">
                <a:solidFill>
                  <a:srgbClr val="FF000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었</a:t>
            </a:r>
            <a:r>
              <a:rPr lang="ko-KR" altLang="en-US" sz="3200">
                <a:solidFill>
                  <a:srgbClr val="0070C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어요</a:t>
            </a:r>
          </a:p>
        </p:txBody>
      </p:sp>
      <p:sp>
        <p:nvSpPr>
          <p:cNvPr id="90132" name="TextBox 19">
            <a:extLst>
              <a:ext uri="{FF2B5EF4-FFF2-40B4-BE49-F238E27FC236}">
                <a16:creationId xmlns:a16="http://schemas.microsoft.com/office/drawing/2014/main" id="{E3966DEA-09AF-EB4F-BF4D-04864C3157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3763" y="533400"/>
            <a:ext cx="23574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2400">
                <a:latin typeface="맑은 고딕" panose="020B0503020000020004" pitchFamily="34" charset="-127"/>
                <a:ea typeface="맑은 고딕" panose="020B0503020000020004" pitchFamily="34" charset="-127"/>
              </a:rPr>
              <a:t>았</a:t>
            </a:r>
            <a:r>
              <a:rPr lang="en-US" altLang="ko-KR" sz="2400">
                <a:latin typeface="맑은 고딕" panose="020B0503020000020004" pitchFamily="34" charset="-127"/>
                <a:ea typeface="맑은 고딕" panose="020B0503020000020004" pitchFamily="34" charset="-127"/>
              </a:rPr>
              <a:t>/</a:t>
            </a:r>
            <a:r>
              <a:rPr lang="ko-KR" altLang="en-US" sz="2400">
                <a:latin typeface="맑은 고딕" panose="020B0503020000020004" pitchFamily="34" charset="-127"/>
                <a:ea typeface="맑은 고딕" panose="020B0503020000020004" pitchFamily="34" charset="-127"/>
              </a:rPr>
              <a:t>었</a:t>
            </a:r>
            <a:r>
              <a:rPr lang="en-US" altLang="ko-KR" sz="2400">
                <a:latin typeface="맑은 고딕" panose="020B0503020000020004" pitchFamily="34" charset="-127"/>
                <a:ea typeface="맑은 고딕" panose="020B0503020000020004" pitchFamily="34" charset="-127"/>
              </a:rPr>
              <a:t>/</a:t>
            </a:r>
            <a:r>
              <a:rPr lang="ko-KR" altLang="en-US" sz="2400">
                <a:latin typeface="맑은 고딕" panose="020B0503020000020004" pitchFamily="34" charset="-127"/>
                <a:ea typeface="맑은 고딕" panose="020B0503020000020004" pitchFamily="34" charset="-127"/>
              </a:rPr>
              <a:t>ㅆ</a:t>
            </a:r>
          </a:p>
        </p:txBody>
      </p:sp>
      <p:sp>
        <p:nvSpPr>
          <p:cNvPr id="90133" name="TextBox 20">
            <a:extLst>
              <a:ext uri="{FF2B5EF4-FFF2-40B4-BE49-F238E27FC236}">
                <a16:creationId xmlns:a16="http://schemas.microsoft.com/office/drawing/2014/main" id="{DE8526D1-2D81-9441-BAA1-F6D4C64BE2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0200" y="533400"/>
            <a:ext cx="28146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en-US" altLang="ko-KR" sz="2400">
                <a:latin typeface="맑은 고딕" panose="020B0503020000020004" pitchFamily="34" charset="-127"/>
                <a:ea typeface="맑은 고딕" panose="020B0503020000020004" pitchFamily="34" charset="-127"/>
              </a:rPr>
              <a:t>Double </a:t>
            </a:r>
            <a:r>
              <a:rPr lang="ko-KR" altLang="en-US" sz="2400">
                <a:latin typeface="맑은 고딕" panose="020B0503020000020004" pitchFamily="34" charset="-127"/>
                <a:ea typeface="맑은 고딕" panose="020B0503020000020004" pitchFamily="34" charset="-127"/>
              </a:rPr>
              <a:t>았</a:t>
            </a:r>
            <a:r>
              <a:rPr lang="en-US" altLang="ko-KR" sz="2400">
                <a:latin typeface="맑은 고딕" panose="020B0503020000020004" pitchFamily="34" charset="-127"/>
                <a:ea typeface="맑은 고딕" panose="020B0503020000020004" pitchFamily="34" charset="-127"/>
              </a:rPr>
              <a:t>/</a:t>
            </a:r>
            <a:r>
              <a:rPr lang="ko-KR" altLang="en-US" sz="2400">
                <a:latin typeface="맑은 고딕" panose="020B0503020000020004" pitchFamily="34" charset="-127"/>
                <a:ea typeface="맑은 고딕" panose="020B0503020000020004" pitchFamily="34" charset="-127"/>
              </a:rPr>
              <a:t>었</a:t>
            </a:r>
            <a:r>
              <a:rPr lang="en-US" altLang="ko-KR" sz="2400">
                <a:latin typeface="맑은 고딕" panose="020B0503020000020004" pitchFamily="34" charset="-127"/>
                <a:ea typeface="맑은 고딕" panose="020B0503020000020004" pitchFamily="34" charset="-127"/>
              </a:rPr>
              <a:t>/</a:t>
            </a:r>
            <a:r>
              <a:rPr lang="ko-KR" altLang="en-US" sz="2400">
                <a:latin typeface="맑은 고딕" panose="020B0503020000020004" pitchFamily="34" charset="-127"/>
                <a:ea typeface="맑은 고딕" panose="020B0503020000020004" pitchFamily="34" charset="-127"/>
              </a:rPr>
              <a:t>ㅆ</a:t>
            </a:r>
          </a:p>
        </p:txBody>
      </p:sp>
      <p:sp>
        <p:nvSpPr>
          <p:cNvPr id="22" name="Google Shape;182;p29">
            <a:extLst>
              <a:ext uri="{FF2B5EF4-FFF2-40B4-BE49-F238E27FC236}">
                <a16:creationId xmlns:a16="http://schemas.microsoft.com/office/drawing/2014/main" id="{26C3AAF0-B3B6-B745-A229-0BA375DEDAC7}"/>
              </a:ext>
            </a:extLst>
          </p:cNvPr>
          <p:cNvSpPr txBox="1"/>
          <p:nvPr/>
        </p:nvSpPr>
        <p:spPr>
          <a:xfrm>
            <a:off x="6626" y="6277024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195CA2DA-1E96-794C-80E5-A81DE23C75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8386" y="6093296"/>
            <a:ext cx="469577" cy="183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0939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39C276-86DB-9E4B-86D2-DFA8AC3EF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555" y="404664"/>
            <a:ext cx="8229600" cy="114300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altLang="ko-KR" sz="4000" dirty="0">
                <a:solidFill>
                  <a:srgbClr val="0070C0"/>
                </a:solidFill>
                <a:latin typeface="Gill Sans"/>
                <a:cs typeface="Gill Sans"/>
                <a:sym typeface="Gill Sans"/>
              </a:rPr>
              <a:t>~</a:t>
            </a:r>
            <a:r>
              <a:rPr lang="ko-KR" altLang="en-US" sz="4000" dirty="0">
                <a:solidFill>
                  <a:srgbClr val="0070C0"/>
                </a:solidFill>
                <a:latin typeface="Gill Sans"/>
                <a:cs typeface="Gill Sans"/>
                <a:sym typeface="Gill Sans"/>
              </a:rPr>
              <a:t>다</a:t>
            </a:r>
            <a:r>
              <a:rPr lang="en-US" altLang="ko-KR" sz="4000" dirty="0">
                <a:solidFill>
                  <a:srgbClr val="0070C0"/>
                </a:solidFill>
                <a:latin typeface="Gill Sans"/>
                <a:cs typeface="Gill Sans"/>
                <a:sym typeface="Gill Sans"/>
              </a:rPr>
              <a:t>(</a:t>
            </a:r>
            <a:r>
              <a:rPr lang="ko-KR" altLang="en-US" sz="4000" dirty="0">
                <a:solidFill>
                  <a:srgbClr val="0070C0"/>
                </a:solidFill>
                <a:latin typeface="Gill Sans"/>
                <a:cs typeface="Gill Sans"/>
                <a:sym typeface="Gill Sans"/>
              </a:rPr>
              <a:t>가</a:t>
            </a:r>
            <a:r>
              <a:rPr lang="en-US" altLang="ko-KR" sz="4000" dirty="0">
                <a:solidFill>
                  <a:srgbClr val="0070C0"/>
                </a:solidFill>
                <a:latin typeface="Gill Sans"/>
                <a:cs typeface="Gill Sans"/>
                <a:sym typeface="Gill Sans"/>
              </a:rPr>
              <a:t>)</a:t>
            </a:r>
            <a:r>
              <a:rPr lang="ko-KR" altLang="en-US" sz="4000" dirty="0">
                <a:solidFill>
                  <a:srgbClr val="0070C0"/>
                </a:solidFill>
                <a:latin typeface="Gill Sans"/>
                <a:cs typeface="Gill Sans"/>
                <a:sym typeface="Gill Sans"/>
              </a:rPr>
              <a:t> 보니</a:t>
            </a:r>
            <a:r>
              <a:rPr lang="en-US" altLang="ko-KR" sz="4000" dirty="0">
                <a:solidFill>
                  <a:srgbClr val="0070C0"/>
                </a:solidFill>
                <a:latin typeface="Gill Sans"/>
                <a:cs typeface="Gill Sans"/>
                <a:sym typeface="Gill Sans"/>
              </a:rPr>
              <a:t>(</a:t>
            </a:r>
            <a:r>
              <a:rPr lang="ko-KR" altLang="en-US" sz="4000" dirty="0">
                <a:solidFill>
                  <a:srgbClr val="0070C0"/>
                </a:solidFill>
                <a:latin typeface="Gill Sans"/>
                <a:cs typeface="Gill Sans"/>
                <a:sym typeface="Gill Sans"/>
              </a:rPr>
              <a:t>까</a:t>
            </a:r>
            <a:r>
              <a:rPr lang="en-US" altLang="ko-KR" sz="4000" dirty="0">
                <a:solidFill>
                  <a:srgbClr val="0070C0"/>
                </a:solidFill>
                <a:latin typeface="Gill Sans"/>
                <a:cs typeface="Gill Sans"/>
                <a:sym typeface="Gill Sans"/>
              </a:rPr>
              <a:t>)</a:t>
            </a:r>
            <a:r>
              <a:rPr lang="ko-KR" altLang="en-US" sz="4000" dirty="0">
                <a:solidFill>
                  <a:srgbClr val="0070C0"/>
                </a:solidFill>
                <a:latin typeface="Gill Sans"/>
                <a:cs typeface="Gill Sans"/>
                <a:sym typeface="Gill Sans"/>
              </a:rPr>
              <a:t> </a:t>
            </a:r>
            <a:endParaRPr lang="en-US" sz="4000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0A7DAF-EBF0-F246-B3FD-5A2FF5D963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848" y="1633662"/>
            <a:ext cx="8229600" cy="4603650"/>
          </a:xfrm>
          <a:solidFill>
            <a:schemeClr val="accent5"/>
          </a:solidFill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r>
              <a:rPr lang="en-US" altLang="ko-KR" sz="2800" dirty="0"/>
              <a:t>(</a:t>
            </a:r>
            <a:r>
              <a:rPr lang="ko-KR" altLang="en-US" sz="2800" dirty="0"/>
              <a:t>동사에 붙어</a:t>
            </a:r>
            <a:r>
              <a:rPr lang="en-US" altLang="ko-KR" sz="2800" dirty="0"/>
              <a:t>)</a:t>
            </a:r>
            <a:r>
              <a:rPr lang="ko-KR" altLang="en-US" sz="2800" dirty="0"/>
              <a:t> 어떤 행동을 반복적으로 하는 과정에서 새로운 사실을 깨닫거나 새로운 상태가 됨을 나타냄</a:t>
            </a:r>
            <a:r>
              <a:rPr lang="en-US" altLang="ko-KR" sz="2800" dirty="0"/>
              <a:t>.</a:t>
            </a: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endParaRPr lang="en-US" altLang="ko-KR" sz="2800" dirty="0"/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r>
              <a:rPr lang="en-US" altLang="ko-KR" sz="2800" dirty="0"/>
              <a:t>(Attached to a verb) This is used to indicate a new realization after many repeated actions</a:t>
            </a:r>
            <a:r>
              <a:rPr lang="en-US" altLang="ko-KR" sz="2800" dirty="0">
                <a:solidFill>
                  <a:srgbClr val="0070C0"/>
                </a:solidFill>
              </a:rPr>
              <a:t>.</a:t>
            </a: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endParaRPr lang="en-US" altLang="ko-KR" sz="2800" dirty="0">
              <a:solidFill>
                <a:srgbClr val="0070C0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r>
              <a:rPr lang="ko-KR" altLang="en-US" sz="2800" dirty="0"/>
              <a:t>예</a:t>
            </a:r>
            <a:r>
              <a:rPr lang="en-US" altLang="ko-KR" sz="2800" dirty="0"/>
              <a:t>:</a:t>
            </a:r>
            <a:r>
              <a:rPr lang="ko-KR" altLang="en-US" sz="2800" dirty="0"/>
              <a:t> </a:t>
            </a:r>
            <a:endParaRPr lang="en-US" altLang="ko-KR" sz="2400" dirty="0"/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US" altLang="ko-KR" sz="2400" dirty="0"/>
              <a:t>1)</a:t>
            </a:r>
            <a:r>
              <a:rPr lang="ko-KR" altLang="en-US" sz="2400" dirty="0"/>
              <a:t> 한국 드라마를 자주 </a:t>
            </a:r>
            <a:r>
              <a:rPr lang="ko-KR" altLang="en-US" sz="2400" u="sng" dirty="0">
                <a:solidFill>
                  <a:srgbClr val="0070C0"/>
                </a:solidFill>
              </a:rPr>
              <a:t>보다 보니까</a:t>
            </a:r>
            <a:r>
              <a:rPr lang="ko-KR" altLang="en-US" sz="2400" dirty="0">
                <a:solidFill>
                  <a:srgbClr val="0070C0"/>
                </a:solidFill>
              </a:rPr>
              <a:t> </a:t>
            </a:r>
            <a:r>
              <a:rPr lang="ko-KR" altLang="en-US" sz="2400" dirty="0"/>
              <a:t>한국어 실력이 늘었어요</a:t>
            </a:r>
            <a:r>
              <a:rPr lang="en-US" altLang="ko-KR" sz="2400" dirty="0"/>
              <a:t>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US" altLang="ko-KR" sz="2400" dirty="0"/>
              <a:t>2)</a:t>
            </a:r>
            <a:r>
              <a:rPr lang="ko-KR" altLang="en-US" sz="2400" dirty="0"/>
              <a:t> 매일 운동을 </a:t>
            </a:r>
            <a:r>
              <a:rPr lang="ko-KR" altLang="en-US" sz="2400" u="sng" dirty="0">
                <a:solidFill>
                  <a:srgbClr val="0070C0"/>
                </a:solidFill>
              </a:rPr>
              <a:t>하다 보니까 </a:t>
            </a:r>
            <a:r>
              <a:rPr lang="ko-KR" altLang="en-US" sz="2400" dirty="0"/>
              <a:t>건강해 졌어요</a:t>
            </a:r>
            <a:r>
              <a:rPr lang="en-US" altLang="ko-KR" sz="2400" dirty="0"/>
              <a:t>.</a:t>
            </a: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endParaRPr lang="en-US" altLang="ko-KR" sz="2800" dirty="0">
              <a:solidFill>
                <a:srgbClr val="0070C0"/>
              </a:solidFill>
            </a:endParaRPr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2FA1A6D4-4912-C847-8A99-EF0AA9883F95}"/>
              </a:ext>
            </a:extLst>
          </p:cNvPr>
          <p:cNvSpPr txBox="1"/>
          <p:nvPr/>
        </p:nvSpPr>
        <p:spPr>
          <a:xfrm>
            <a:off x="-113032" y="6544904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00838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39C276-86DB-9E4B-86D2-DFA8AC3EF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555" y="404664"/>
            <a:ext cx="8229600" cy="114300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altLang="ko-KR" sz="4000" dirty="0">
                <a:solidFill>
                  <a:srgbClr val="0070C0"/>
                </a:solidFill>
                <a:latin typeface="Gill Sans"/>
                <a:cs typeface="Gill Sans"/>
                <a:sym typeface="Gill Sans"/>
              </a:rPr>
              <a:t>~</a:t>
            </a:r>
            <a:r>
              <a:rPr lang="ko-KR" altLang="en-US" sz="4000" dirty="0">
                <a:solidFill>
                  <a:srgbClr val="0070C0"/>
                </a:solidFill>
                <a:latin typeface="Gill Sans"/>
                <a:cs typeface="Gill Sans"/>
                <a:sym typeface="Gill Sans"/>
              </a:rPr>
              <a:t>에 비해</a:t>
            </a:r>
            <a:r>
              <a:rPr lang="en-US" altLang="ko-KR" sz="4000" dirty="0">
                <a:solidFill>
                  <a:srgbClr val="0070C0"/>
                </a:solidFill>
                <a:latin typeface="Gill Sans"/>
                <a:cs typeface="Gill Sans"/>
                <a:sym typeface="Gill Sans"/>
              </a:rPr>
              <a:t>(</a:t>
            </a:r>
            <a:r>
              <a:rPr lang="ko-KR" altLang="en-US" sz="4000" dirty="0">
                <a:solidFill>
                  <a:srgbClr val="0070C0"/>
                </a:solidFill>
                <a:latin typeface="Gill Sans"/>
                <a:cs typeface="Gill Sans"/>
                <a:sym typeface="Gill Sans"/>
              </a:rPr>
              <a:t>서</a:t>
            </a:r>
            <a:r>
              <a:rPr lang="en-US" altLang="ko-KR" sz="4000" dirty="0">
                <a:solidFill>
                  <a:srgbClr val="0070C0"/>
                </a:solidFill>
                <a:latin typeface="Gill Sans"/>
                <a:cs typeface="Gill Sans"/>
                <a:sym typeface="Gill Sans"/>
              </a:rPr>
              <a:t>)</a:t>
            </a:r>
            <a:endParaRPr lang="en-US" sz="4000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0A7DAF-EBF0-F246-B3FD-5A2FF5D963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848" y="1633662"/>
            <a:ext cx="8229600" cy="4603650"/>
          </a:xfrm>
          <a:solidFill>
            <a:schemeClr val="accent5"/>
          </a:solidFill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endParaRPr lang="en-US" altLang="ko-KR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r>
              <a:rPr lang="en-US" altLang="ko-KR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(</a:t>
            </a:r>
            <a:r>
              <a:rPr lang="ko-KR" alt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명사에 붙어</a:t>
            </a:r>
            <a:r>
              <a:rPr lang="en-US" altLang="ko-KR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  <a:r>
              <a:rPr lang="ko-KR" alt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비교의 대상을 나타냄</a:t>
            </a:r>
            <a:r>
              <a:rPr lang="en-US" altLang="ko-KR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endParaRPr lang="en-US" altLang="ko-KR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r>
              <a:rPr lang="ko-KR" alt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(Attached to a noun) This is used to show the point or subject of comparison.</a:t>
            </a: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endParaRPr lang="en-US" altLang="ko-KR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r>
              <a:rPr lang="ko-KR" alt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예</a:t>
            </a:r>
            <a:r>
              <a:rPr lang="en-US" altLang="ko-KR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</a:t>
            </a:r>
            <a:endParaRPr lang="en-US" altLang="ko-KR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US" altLang="ko-KR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1)</a:t>
            </a:r>
            <a:r>
              <a:rPr lang="ko-KR" alt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제가 좋아하는 과일은 </a:t>
            </a:r>
            <a:r>
              <a:rPr lang="ko-KR" altLang="en-US" sz="2400" dirty="0"/>
              <a:t>파인애플</a:t>
            </a:r>
            <a:r>
              <a:rPr lang="ko-KR" altLang="en-US" sz="2400" u="sng" dirty="0">
                <a:solidFill>
                  <a:srgbClr val="0070C0"/>
                </a:solidFill>
              </a:rPr>
              <a:t>에 비해서 </a:t>
            </a:r>
            <a:r>
              <a:rPr lang="ko-KR" alt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싸요</a:t>
            </a:r>
            <a:r>
              <a:rPr lang="en-US" altLang="ko-KR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US" altLang="ko-KR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2)</a:t>
            </a:r>
            <a:r>
              <a:rPr lang="ko-KR" alt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할아버지는 </a:t>
            </a:r>
            <a:r>
              <a:rPr lang="ko-KR" altLang="en-US" sz="2400" dirty="0"/>
              <a:t>연세</a:t>
            </a:r>
            <a:r>
              <a:rPr lang="ko-KR" altLang="en-US" sz="2400" u="sng" dirty="0">
                <a:solidFill>
                  <a:srgbClr val="0070C0"/>
                </a:solidFill>
              </a:rPr>
              <a:t>에 비해서 </a:t>
            </a:r>
            <a:r>
              <a:rPr lang="ko-KR" alt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아주 건강하세요</a:t>
            </a:r>
            <a:r>
              <a:rPr lang="en-US" altLang="ko-KR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US" altLang="ko-KR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3)</a:t>
            </a:r>
            <a:r>
              <a:rPr lang="ko-KR" alt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저는 축구 </a:t>
            </a:r>
            <a:r>
              <a:rPr lang="ko-KR" altLang="en-US" sz="2400" dirty="0"/>
              <a:t>경기</a:t>
            </a:r>
            <a:r>
              <a:rPr lang="ko-KR" altLang="en-US" sz="2400" u="sng" dirty="0">
                <a:solidFill>
                  <a:srgbClr val="0070C0"/>
                </a:solidFill>
              </a:rPr>
              <a:t>에 비해서 </a:t>
            </a:r>
            <a:r>
              <a:rPr lang="ko-KR" alt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농구경기를 더 좋아해요</a:t>
            </a:r>
            <a:r>
              <a:rPr lang="en-US" altLang="ko-KR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2FA1A6D4-4912-C847-8A99-EF0AA9883F95}"/>
              </a:ext>
            </a:extLst>
          </p:cNvPr>
          <p:cNvSpPr txBox="1"/>
          <p:nvPr/>
        </p:nvSpPr>
        <p:spPr>
          <a:xfrm>
            <a:off x="-10345" y="6539475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10261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5610F2-40F6-7C47-874E-58EFDEA10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60648"/>
            <a:ext cx="8712968" cy="114300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br>
              <a:rPr lang="en-US" altLang="ko-KR" b="1" cap="all" dirty="0"/>
            </a:br>
            <a:r>
              <a:rPr lang="en-US" altLang="ko-KR" sz="4000" cap="all" dirty="0">
                <a:solidFill>
                  <a:srgbClr val="0070C0"/>
                </a:solidFill>
              </a:rPr>
              <a:t>~</a:t>
            </a:r>
            <a:r>
              <a:rPr lang="ko-KR" altLang="en-US" sz="4000" cap="all" dirty="0">
                <a:solidFill>
                  <a:srgbClr val="0070C0"/>
                </a:solidFill>
              </a:rPr>
              <a:t>에 비해</a:t>
            </a:r>
            <a:r>
              <a:rPr lang="en-US" altLang="ko-KR" sz="4000" cap="all" dirty="0">
                <a:solidFill>
                  <a:srgbClr val="0070C0"/>
                </a:solidFill>
              </a:rPr>
              <a:t>(</a:t>
            </a:r>
            <a:r>
              <a:rPr lang="ko-KR" altLang="en-US" sz="4000" cap="all" dirty="0">
                <a:solidFill>
                  <a:srgbClr val="0070C0"/>
                </a:solidFill>
              </a:rPr>
              <a:t>서</a:t>
            </a:r>
            <a:r>
              <a:rPr lang="en-US" altLang="ko-KR" sz="4000" cap="all" dirty="0">
                <a:solidFill>
                  <a:srgbClr val="0070C0"/>
                </a:solidFill>
              </a:rPr>
              <a:t>)</a:t>
            </a:r>
            <a:br>
              <a:rPr lang="en-US" altLang="ko-KR" sz="4000" cap="all" dirty="0">
                <a:solidFill>
                  <a:srgbClr val="0070C0"/>
                </a:solidFill>
              </a:rPr>
            </a:br>
            <a:endParaRPr lang="en-US" sz="4000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ADB984-6464-DB43-BE0D-4F1EA9AC43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600200"/>
            <a:ext cx="8712968" cy="4525963"/>
          </a:xfrm>
          <a:solidFill>
            <a:schemeClr val="accent5">
              <a:lumMod val="90000"/>
            </a:schemeClr>
          </a:solidFill>
        </p:spPr>
        <p:txBody>
          <a:bodyPr/>
          <a:lstStyle/>
          <a:p>
            <a:r>
              <a:rPr lang="en-US" sz="2800" dirty="0"/>
              <a:t>Often sentences with this grammar point will end in ~</a:t>
            </a:r>
            <a:r>
              <a:rPr lang="ko-KR" altLang="en-US" sz="2800" dirty="0"/>
              <a:t>편이다</a:t>
            </a:r>
            <a:r>
              <a:rPr lang="en-US" altLang="ko-KR" sz="2800" dirty="0"/>
              <a:t>, </a:t>
            </a:r>
            <a:r>
              <a:rPr lang="en-US" sz="2800" dirty="0"/>
              <a:t>this acts to indicate a smaller degree of difference. </a:t>
            </a:r>
          </a:p>
          <a:p>
            <a:endParaRPr lang="en-US" sz="2800" dirty="0"/>
          </a:p>
          <a:p>
            <a:pPr marL="0" indent="0">
              <a:buNone/>
            </a:pPr>
            <a:r>
              <a:rPr lang="ko-KR" altLang="en-US" sz="2800" dirty="0"/>
              <a:t>예</a:t>
            </a:r>
            <a:r>
              <a:rPr lang="en-US" altLang="ko-KR" sz="2800" dirty="0"/>
              <a:t>:</a:t>
            </a:r>
          </a:p>
          <a:p>
            <a:pPr marL="0" indent="0">
              <a:buNone/>
            </a:pPr>
            <a:r>
              <a:rPr lang="en-US" altLang="ko-KR" sz="2400" dirty="0"/>
              <a:t>1)</a:t>
            </a:r>
            <a:r>
              <a:rPr lang="ko-KR" altLang="en-US" sz="2400" dirty="0"/>
              <a:t> 지난 주</a:t>
            </a:r>
            <a:r>
              <a:rPr lang="ko-KR" altLang="en-US" sz="2400" u="sng" dirty="0">
                <a:solidFill>
                  <a:srgbClr val="0070C0"/>
                </a:solidFill>
              </a:rPr>
              <a:t>에 비해서 </a:t>
            </a:r>
            <a:r>
              <a:rPr lang="ko-KR" altLang="en-US" sz="2400" dirty="0"/>
              <a:t>바쁜 편이에요</a:t>
            </a:r>
            <a:r>
              <a:rPr lang="en-US" altLang="ko-KR" sz="2400" dirty="0"/>
              <a:t>.</a:t>
            </a:r>
          </a:p>
          <a:p>
            <a:pPr marL="0" indent="0">
              <a:buNone/>
            </a:pPr>
            <a:r>
              <a:rPr lang="en-US" altLang="ko-KR" sz="2400" dirty="0"/>
              <a:t>2)</a:t>
            </a:r>
            <a:r>
              <a:rPr lang="ko-KR" altLang="en-US" sz="2400" dirty="0"/>
              <a:t> 작년 겨울</a:t>
            </a:r>
            <a:r>
              <a:rPr lang="ko-KR" altLang="en-US" sz="2400" u="sng" dirty="0">
                <a:solidFill>
                  <a:srgbClr val="0070C0"/>
                </a:solidFill>
              </a:rPr>
              <a:t>에 비해 </a:t>
            </a:r>
            <a:r>
              <a:rPr lang="ko-KR" altLang="en-US" sz="2400" dirty="0"/>
              <a:t>올해가 더 추워요</a:t>
            </a:r>
            <a:r>
              <a:rPr lang="en-US" altLang="ko-KR" sz="2400" dirty="0"/>
              <a:t>.</a:t>
            </a:r>
          </a:p>
          <a:p>
            <a:pPr marL="0" indent="0">
              <a:buNone/>
            </a:pPr>
            <a:r>
              <a:rPr lang="en-US" altLang="ko-KR" sz="2400" dirty="0"/>
              <a:t>3)</a:t>
            </a:r>
            <a:r>
              <a:rPr lang="ko-KR" altLang="en-US" sz="2400" dirty="0"/>
              <a:t> 다른 가게</a:t>
            </a:r>
            <a:r>
              <a:rPr lang="ko-KR" altLang="en-US" sz="2400" u="sng" dirty="0">
                <a:solidFill>
                  <a:srgbClr val="0070C0"/>
                </a:solidFill>
              </a:rPr>
              <a:t>에 비해 </a:t>
            </a:r>
            <a:r>
              <a:rPr lang="ko-KR" altLang="en-US" sz="2400" dirty="0"/>
              <a:t>물건 값이 싸요</a:t>
            </a:r>
          </a:p>
          <a:p>
            <a:pPr marL="0" indent="0">
              <a:buNone/>
            </a:pPr>
            <a:r>
              <a:rPr lang="en-US" altLang="ko-KR" sz="2400" dirty="0"/>
              <a:t>4)</a:t>
            </a:r>
            <a:r>
              <a:rPr lang="ko-KR" altLang="en-US" sz="2400" dirty="0"/>
              <a:t> 가</a:t>
            </a:r>
            <a:r>
              <a:rPr lang="en-US" altLang="ko-KR" sz="2400" dirty="0"/>
              <a:t>:</a:t>
            </a:r>
            <a:r>
              <a:rPr lang="ko-KR" altLang="en-US" sz="2400" dirty="0"/>
              <a:t> 고속버스로 가는 편이 더 빠를까요</a:t>
            </a:r>
            <a:r>
              <a:rPr lang="en-US" altLang="ko-KR" sz="2400" dirty="0"/>
              <a:t>?</a:t>
            </a:r>
          </a:p>
          <a:p>
            <a:pPr marL="0" indent="0">
              <a:buNone/>
            </a:pPr>
            <a:r>
              <a:rPr lang="ko-KR" altLang="en-US" sz="2400" dirty="0"/>
              <a:t>    나</a:t>
            </a:r>
            <a:r>
              <a:rPr lang="en-US" altLang="ko-KR" sz="2400" dirty="0"/>
              <a:t>:</a:t>
            </a:r>
            <a:r>
              <a:rPr lang="ko-KR" altLang="en-US" sz="2400" dirty="0"/>
              <a:t> 길이 막히니까 기차가 고속버스</a:t>
            </a:r>
            <a:r>
              <a:rPr lang="ko-KR" altLang="en-US" sz="2400" u="sng" dirty="0">
                <a:solidFill>
                  <a:srgbClr val="0070C0"/>
                </a:solidFill>
              </a:rPr>
              <a:t>에 비해 </a:t>
            </a:r>
            <a:r>
              <a:rPr lang="ko-KR" altLang="en-US" sz="2400" dirty="0"/>
              <a:t>더 빠를 거예요</a:t>
            </a:r>
            <a:r>
              <a:rPr lang="en-US" altLang="ko-KR" sz="2400" dirty="0"/>
              <a:t>. </a:t>
            </a:r>
          </a:p>
          <a:p>
            <a:endParaRPr lang="en-US" dirty="0"/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3AEDEF98-0B52-4240-AECB-FF8A534FACC2}"/>
              </a:ext>
            </a:extLst>
          </p:cNvPr>
          <p:cNvSpPr txBox="1"/>
          <p:nvPr/>
        </p:nvSpPr>
        <p:spPr>
          <a:xfrm>
            <a:off x="-10345" y="6539475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810729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39C276-86DB-9E4B-86D2-DFA8AC3EF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555" y="404664"/>
            <a:ext cx="8229600" cy="114300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altLang="ko-KR" dirty="0">
                <a:solidFill>
                  <a:srgbClr val="0070C0"/>
                </a:solidFill>
                <a:latin typeface="Gill Sans"/>
                <a:cs typeface="Gill Sans"/>
                <a:sym typeface="Gill Sans"/>
              </a:rPr>
              <a:t>~</a:t>
            </a:r>
            <a:r>
              <a:rPr lang="ko-KR" altLang="en-US" dirty="0">
                <a:solidFill>
                  <a:srgbClr val="0070C0"/>
                </a:solidFill>
                <a:latin typeface="Gill Sans"/>
                <a:cs typeface="Gill Sans"/>
                <a:sym typeface="Gill Sans"/>
              </a:rPr>
              <a:t>다는 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0A7DAF-EBF0-F246-B3FD-5A2FF5D963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848" y="1633662"/>
            <a:ext cx="8229600" cy="4603650"/>
          </a:xfrm>
          <a:solidFill>
            <a:schemeClr val="accent5"/>
          </a:solidFill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buSzPts val="3200"/>
            </a:pPr>
            <a:r>
              <a:rPr lang="ko-KR" alt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들은 사실을 인용하여 나타내면서 뒤에 오는 말을 수식할 때 사용함</a:t>
            </a:r>
            <a:r>
              <a:rPr lang="en-US" altLang="ko-KR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endParaRPr lang="en-US" altLang="ko-KR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r>
              <a:rPr lang="en-US" altLang="ko-KR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This is used to cite something one has heard and simultaneously modify the next word.</a:t>
            </a: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endParaRPr lang="en-US" altLang="ko-KR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endParaRPr lang="en-US" altLang="ko-KR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2FA1A6D4-4912-C847-8A99-EF0AA9883F95}"/>
              </a:ext>
            </a:extLst>
          </p:cNvPr>
          <p:cNvSpPr txBox="1"/>
          <p:nvPr/>
        </p:nvSpPr>
        <p:spPr>
          <a:xfrm>
            <a:off x="-113032" y="6544904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6D6191F-B714-1A4E-A64B-957AE9B2FF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6031438"/>
              </p:ext>
            </p:extLst>
          </p:nvPr>
        </p:nvGraphicFramePr>
        <p:xfrm>
          <a:off x="683568" y="4005064"/>
          <a:ext cx="7632848" cy="224441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908212">
                  <a:extLst>
                    <a:ext uri="{9D8B030D-6E8A-4147-A177-3AD203B41FA5}">
                      <a16:colId xmlns:a16="http://schemas.microsoft.com/office/drawing/2014/main" val="2658941450"/>
                    </a:ext>
                  </a:extLst>
                </a:gridCol>
                <a:gridCol w="1908212">
                  <a:extLst>
                    <a:ext uri="{9D8B030D-6E8A-4147-A177-3AD203B41FA5}">
                      <a16:colId xmlns:a16="http://schemas.microsoft.com/office/drawing/2014/main" val="4009669164"/>
                    </a:ext>
                  </a:extLst>
                </a:gridCol>
                <a:gridCol w="1908212">
                  <a:extLst>
                    <a:ext uri="{9D8B030D-6E8A-4147-A177-3AD203B41FA5}">
                      <a16:colId xmlns:a16="http://schemas.microsoft.com/office/drawing/2014/main" val="1086070908"/>
                    </a:ext>
                  </a:extLst>
                </a:gridCol>
                <a:gridCol w="1908212">
                  <a:extLst>
                    <a:ext uri="{9D8B030D-6E8A-4147-A177-3AD203B41FA5}">
                      <a16:colId xmlns:a16="http://schemas.microsoft.com/office/drawing/2014/main" val="864030653"/>
                    </a:ext>
                  </a:extLst>
                </a:gridCol>
              </a:tblGrid>
              <a:tr h="512056">
                <a:tc rowSpan="2">
                  <a:txBody>
                    <a:bodyPr/>
                    <a:lstStyle/>
                    <a:p>
                      <a:r>
                        <a:rPr lang="ko-KR" altLang="en-US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동사</a:t>
                      </a:r>
                      <a:endParaRPr lang="en-US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받침 </a:t>
                      </a:r>
                      <a:r>
                        <a:rPr lang="en-US" altLang="ko-KR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  <a:endParaRPr lang="en-US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+</a:t>
                      </a:r>
                      <a:r>
                        <a:rPr lang="ko-KR" altLang="en-US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~</a:t>
                      </a:r>
                      <a:r>
                        <a:rPr lang="ko-KR" altLang="en-US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는다는</a:t>
                      </a:r>
                      <a:endParaRPr lang="en-US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먹는다는</a:t>
                      </a:r>
                      <a:endParaRPr lang="en-US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5082578"/>
                  </a:ext>
                </a:extLst>
              </a:tr>
              <a:tr h="70824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o-KR" altLang="en-US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받침 </a:t>
                      </a:r>
                      <a:r>
                        <a:rPr lang="en-US" altLang="ko-KR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X, </a:t>
                      </a:r>
                      <a:r>
                        <a:rPr lang="ko-KR" altLang="en-US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ㄹ</a:t>
                      </a:r>
                      <a:r>
                        <a:rPr lang="ko-KR" altLang="en-US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받침</a:t>
                      </a:r>
                      <a:endParaRPr lang="en-US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+</a:t>
                      </a:r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~</a:t>
                      </a:r>
                      <a:r>
                        <a:rPr lang="ko-KR" altLang="en-US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ㄴ다는</a:t>
                      </a:r>
                      <a:endParaRPr lang="en-US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간다는</a:t>
                      </a:r>
                      <a:endParaRPr lang="en-US" altLang="ko-KR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산다는</a:t>
                      </a:r>
                      <a:endParaRPr lang="en-US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811019622"/>
                  </a:ext>
                </a:extLst>
              </a:tr>
              <a:tr h="512056">
                <a:tc gridSpan="2">
                  <a:txBody>
                    <a:bodyPr/>
                    <a:lstStyle/>
                    <a:p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형용사</a:t>
                      </a:r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</a:t>
                      </a:r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있다</a:t>
                      </a:r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없다</a:t>
                      </a:r>
                      <a:endParaRPr lang="en-US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+</a:t>
                      </a:r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~</a:t>
                      </a:r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다는</a:t>
                      </a:r>
                      <a:endParaRPr lang="en-US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예쁘다는</a:t>
                      </a:r>
                      <a:endParaRPr lang="en-US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4579229"/>
                  </a:ext>
                </a:extLst>
              </a:tr>
              <a:tr h="512056">
                <a:tc gridSpan="2">
                  <a:txBody>
                    <a:bodyPr/>
                    <a:lstStyle/>
                    <a:p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과거</a:t>
                      </a:r>
                      <a:endParaRPr lang="en-US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+ ~</a:t>
                      </a:r>
                      <a:r>
                        <a:rPr lang="ko-KR" altLang="en-US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았</a:t>
                      </a:r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었다는</a:t>
                      </a:r>
                      <a:endParaRPr lang="en-US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읽었다는</a:t>
                      </a:r>
                      <a:endParaRPr lang="en-US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74183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4724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39C276-86DB-9E4B-86D2-DFA8AC3EF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555" y="404664"/>
            <a:ext cx="8229600" cy="114300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altLang="ko-KR" dirty="0">
                <a:solidFill>
                  <a:srgbClr val="0070C0"/>
                </a:solidFill>
                <a:latin typeface="Gill Sans"/>
                <a:cs typeface="Gill Sans"/>
                <a:sym typeface="Gill Sans"/>
              </a:rPr>
              <a:t>~</a:t>
            </a:r>
            <a:r>
              <a:rPr lang="ko-KR" altLang="en-US" dirty="0">
                <a:solidFill>
                  <a:srgbClr val="0070C0"/>
                </a:solidFill>
                <a:latin typeface="Gill Sans"/>
                <a:cs typeface="Gill Sans"/>
                <a:sym typeface="Gill Sans"/>
              </a:rPr>
              <a:t>다는 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0A7DAF-EBF0-F246-B3FD-5A2FF5D963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848" y="1633662"/>
            <a:ext cx="8229600" cy="4603650"/>
          </a:xfrm>
          <a:solidFill>
            <a:schemeClr val="accent5"/>
          </a:solidFill>
        </p:spPr>
        <p:txBody>
          <a:bodyPr/>
          <a:lstStyle/>
          <a:p>
            <a:r>
              <a:rPr lang="en-US" sz="2300" b="1" dirty="0">
                <a:latin typeface="Arial" panose="020B0604020202020204" pitchFamily="34" charset="0"/>
                <a:cs typeface="Arial" panose="020B0604020202020204" pitchFamily="34" charset="0"/>
              </a:rPr>
              <a:t>statement + ~</a:t>
            </a:r>
            <a:r>
              <a:rPr lang="ko-KR" altLang="en-US" sz="2300" b="1" dirty="0">
                <a:latin typeface="Arial" panose="020B0604020202020204" pitchFamily="34" charset="0"/>
                <a:cs typeface="Arial" panose="020B0604020202020204" pitchFamily="34" charset="0"/>
              </a:rPr>
              <a:t>다 </a:t>
            </a:r>
            <a:r>
              <a:rPr lang="en-US" altLang="ko-KR" sz="2300" b="1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ko-KR" altLang="en-US" sz="2300" b="1" dirty="0">
                <a:latin typeface="Arial" panose="020B0604020202020204" pitchFamily="34" charset="0"/>
                <a:cs typeface="Arial" panose="020B0604020202020204" pitchFamily="34" charset="0"/>
              </a:rPr>
              <a:t>고 </a:t>
            </a:r>
            <a:r>
              <a:rPr lang="en-US" altLang="ko-KR" sz="2300" b="1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ko-KR" altLang="en-US" sz="2300" b="1" dirty="0">
                <a:latin typeface="Arial" panose="020B0604020202020204" pitchFamily="34" charset="0"/>
                <a:cs typeface="Arial" panose="020B0604020202020204" pitchFamily="34" charset="0"/>
              </a:rPr>
              <a:t>하는 </a:t>
            </a:r>
            <a:r>
              <a:rPr lang="en-US" altLang="ko-KR" sz="2300" b="1" dirty="0">
                <a:latin typeface="Arial" panose="020B0604020202020204" pitchFamily="34" charset="0"/>
                <a:cs typeface="Arial" panose="020B0604020202020204" pitchFamily="34" charset="0"/>
              </a:rPr>
              <a:t>+ “</a:t>
            </a:r>
            <a:r>
              <a:rPr lang="en-US" sz="2300" b="1" dirty="0">
                <a:latin typeface="Arial" panose="020B0604020202020204" pitchFamily="34" charset="0"/>
                <a:cs typeface="Arial" panose="020B0604020202020204" pitchFamily="34" charset="0"/>
              </a:rPr>
              <a:t>reporting noun” + verb  </a:t>
            </a:r>
          </a:p>
          <a:p>
            <a:endParaRPr lang="en-US" sz="23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This one combines the ~</a:t>
            </a:r>
            <a:r>
              <a:rPr lang="ko-KR" alt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다고</a:t>
            </a:r>
            <a:r>
              <a:rPr lang="ko-KR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construction above with “</a:t>
            </a:r>
            <a:r>
              <a:rPr lang="ko-KR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하는</a:t>
            </a:r>
            <a:r>
              <a:rPr lang="en-US" altLang="ko-KR" sz="2200" dirty="0">
                <a:latin typeface="Arial" panose="020B0604020202020204" pitchFamily="34" charset="0"/>
                <a:cs typeface="Arial" panose="020B0604020202020204" pitchFamily="34" charset="0"/>
              </a:rPr>
              <a:t>,”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which is is the verb </a:t>
            </a:r>
            <a:r>
              <a:rPr lang="ko-KR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하다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conjugated in the “noun modifying” form. Note that this ‘</a:t>
            </a:r>
            <a:r>
              <a:rPr lang="ko-KR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하다’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does 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not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 mean “to do,” but it means to say or to quote. 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This version of </a:t>
            </a:r>
            <a:r>
              <a:rPr lang="ko-KR" alt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하다 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always follows </a:t>
            </a:r>
            <a:r>
              <a:rPr lang="ko-KR" alt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고</a:t>
            </a:r>
            <a:r>
              <a:rPr lang="en-US" altLang="ko-KR" sz="2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ko-KR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When you see </a:t>
            </a:r>
            <a:r>
              <a:rPr lang="ko-KR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고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followed by </a:t>
            </a:r>
            <a:r>
              <a:rPr lang="ko-KR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하다</a:t>
            </a:r>
            <a:r>
              <a:rPr lang="en-US" altLang="ko-KR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it’s a clue that this is a quote/indirect quote of some sort. This “~</a:t>
            </a:r>
            <a:r>
              <a:rPr lang="ko-KR" alt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다고</a:t>
            </a:r>
            <a:r>
              <a:rPr lang="ko-KR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하는”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is often contracted to “~</a:t>
            </a:r>
            <a:r>
              <a:rPr lang="ko-KR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다는</a:t>
            </a:r>
            <a:r>
              <a:rPr lang="en-US" altLang="ko-KR" sz="2200" dirty="0">
                <a:latin typeface="Arial" panose="020B0604020202020204" pitchFamily="34" charset="0"/>
                <a:cs typeface="Arial" panose="020B0604020202020204" pitchFamily="34" charset="0"/>
              </a:rPr>
              <a:t>.”</a:t>
            </a:r>
          </a:p>
          <a:p>
            <a:endParaRPr lang="en-US" altLang="ko-KR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ko-KR" sz="22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ko-KR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저는</a:t>
            </a:r>
            <a:r>
              <a:rPr lang="en-US" altLang="ko-KR" sz="22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ko-KR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올해는 한국에 갈 수 없</a:t>
            </a:r>
            <a:r>
              <a:rPr lang="ko-KR" altLang="en-US" sz="2200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다는</a:t>
            </a:r>
            <a:r>
              <a:rPr lang="ko-KR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얘기를 들었어요</a:t>
            </a:r>
            <a:r>
              <a:rPr lang="en-US" altLang="ko-KR" sz="2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altLang="ko-KR" sz="22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ko-KR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저는</a:t>
            </a:r>
            <a:r>
              <a:rPr lang="en-US" altLang="ko-KR" sz="22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ko-KR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놀이공원으로 현장 학습을 간</a:t>
            </a:r>
            <a:r>
              <a:rPr lang="ko-KR" altLang="en-US" sz="2200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다는</a:t>
            </a:r>
            <a:r>
              <a:rPr lang="ko-KR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얘기를 들었어요</a:t>
            </a:r>
            <a:r>
              <a:rPr lang="en-US" altLang="ko-KR" sz="2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endParaRPr lang="en-US" altLang="ko-KR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2FA1A6D4-4912-C847-8A99-EF0AA9883F95}"/>
              </a:ext>
            </a:extLst>
          </p:cNvPr>
          <p:cNvSpPr txBox="1"/>
          <p:nvPr/>
        </p:nvSpPr>
        <p:spPr>
          <a:xfrm>
            <a:off x="-113032" y="6544904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38303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C60B40-5326-4946-BFEA-4E2447376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04664"/>
            <a:ext cx="8219256" cy="1080120"/>
          </a:xfrm>
          <a:solidFill>
            <a:schemeClr val="accent5">
              <a:lumMod val="75000"/>
            </a:schemeClr>
          </a:solidFill>
        </p:spPr>
        <p:txBody>
          <a:bodyPr/>
          <a:lstStyle/>
          <a:p>
            <a:r>
              <a:rPr lang="en-US" altLang="ko-KR" sz="4000" dirty="0">
                <a:solidFill>
                  <a:srgbClr val="0070C0"/>
                </a:solidFill>
              </a:rPr>
              <a:t>~</a:t>
            </a:r>
            <a:r>
              <a:rPr lang="ko-KR" altLang="en-US" sz="4000" dirty="0">
                <a:solidFill>
                  <a:srgbClr val="0070C0"/>
                </a:solidFill>
              </a:rPr>
              <a:t>던</a:t>
            </a:r>
            <a:endParaRPr lang="en-US" sz="4000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D19691-AE21-DD43-9B39-88B86DDCA3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00808"/>
            <a:ext cx="8363272" cy="4425355"/>
          </a:xfrm>
          <a:solidFill>
            <a:schemeClr val="accent5"/>
          </a:solidFill>
        </p:spPr>
        <p:txBody>
          <a:bodyPr/>
          <a:lstStyle/>
          <a:p>
            <a:r>
              <a:rPr lang="en-US" altLang="ko-KR" sz="2400" dirty="0"/>
              <a:t> </a:t>
            </a:r>
            <a:r>
              <a:rPr lang="ko-KR" altLang="en-US" sz="2400" dirty="0"/>
              <a:t>과거의 사건이나 행위</a:t>
            </a:r>
            <a:r>
              <a:rPr lang="en-US" altLang="ko-KR" sz="2400" dirty="0"/>
              <a:t>,</a:t>
            </a:r>
            <a:r>
              <a:rPr lang="ko-KR" altLang="en-US" sz="2400" dirty="0"/>
              <a:t> 상태를 다시 떠올리거나 그 사건이나 행위</a:t>
            </a:r>
            <a:r>
              <a:rPr lang="en-US" altLang="ko-KR" sz="2400" dirty="0"/>
              <a:t>,</a:t>
            </a:r>
            <a:r>
              <a:rPr lang="ko-KR" altLang="en-US" sz="2400" dirty="0"/>
              <a:t> 상태가 완료되지 않고 중단되었다는 미완의 의미를 나타냄</a:t>
            </a:r>
            <a:r>
              <a:rPr lang="en-US" altLang="ko-KR" sz="2400" dirty="0"/>
              <a:t>.</a:t>
            </a:r>
          </a:p>
          <a:p>
            <a:endParaRPr lang="en-US" altLang="ko-KR" sz="2400" dirty="0"/>
          </a:p>
          <a:p>
            <a:r>
              <a:rPr lang="en-US" altLang="ko-KR" sz="2400" dirty="0"/>
              <a:t>This is used to show a past incident or action was stopped in the middle and implies incompletion.</a:t>
            </a:r>
          </a:p>
          <a:p>
            <a:endParaRPr lang="en-US" altLang="ko-KR" sz="2400" dirty="0"/>
          </a:p>
          <a:p>
            <a:r>
              <a:rPr lang="ko-KR" altLang="en-US" sz="2400" dirty="0"/>
              <a:t>예</a:t>
            </a:r>
            <a:r>
              <a:rPr lang="en-US" altLang="ko-KR" sz="2400" dirty="0"/>
              <a:t>:</a:t>
            </a:r>
          </a:p>
          <a:p>
            <a:pPr marL="0" indent="0">
              <a:buNone/>
            </a:pPr>
            <a:r>
              <a:rPr lang="ko-KR" altLang="en-US" sz="2400" dirty="0"/>
              <a:t>   </a:t>
            </a:r>
            <a:r>
              <a:rPr lang="en-US" altLang="ko-KR" sz="2400" dirty="0"/>
              <a:t>1.</a:t>
            </a:r>
            <a:r>
              <a:rPr lang="ko-KR" altLang="en-US" sz="2400" dirty="0"/>
              <a:t> 그 구두는 제가 유치원 때 신</a:t>
            </a:r>
            <a:r>
              <a:rPr lang="ko-KR" altLang="en-US" sz="2400" b="1" u="sng" dirty="0">
                <a:solidFill>
                  <a:srgbClr val="00B0F0"/>
                </a:solidFill>
              </a:rPr>
              <a:t>던</a:t>
            </a:r>
            <a:r>
              <a:rPr lang="ko-KR" altLang="en-US" sz="2400" dirty="0"/>
              <a:t> </a:t>
            </a:r>
            <a:r>
              <a:rPr lang="ko-KR" altLang="en-US" sz="2400" dirty="0" err="1"/>
              <a:t>구두예요</a:t>
            </a:r>
            <a:r>
              <a:rPr lang="en-US" altLang="ko-KR" sz="2400" dirty="0"/>
              <a:t>.</a:t>
            </a:r>
          </a:p>
          <a:p>
            <a:pPr marL="0" indent="0">
              <a:buNone/>
            </a:pPr>
            <a:r>
              <a:rPr lang="ko-KR" altLang="en-US" sz="2400" dirty="0"/>
              <a:t>   </a:t>
            </a:r>
            <a:r>
              <a:rPr lang="en-US" altLang="ko-KR" sz="2400" dirty="0"/>
              <a:t>2.</a:t>
            </a:r>
            <a:r>
              <a:rPr lang="ko-KR" altLang="en-US" sz="2400" dirty="0"/>
              <a:t> 그 영화는 제가 자주 보</a:t>
            </a:r>
            <a:r>
              <a:rPr lang="ko-KR" altLang="en-US" sz="2400" b="1" u="sng" dirty="0">
                <a:solidFill>
                  <a:srgbClr val="00B0F0"/>
                </a:solidFill>
              </a:rPr>
              <a:t>던</a:t>
            </a:r>
            <a:r>
              <a:rPr lang="ko-KR" altLang="en-US" sz="2400" dirty="0"/>
              <a:t> 영화예요</a:t>
            </a:r>
            <a:r>
              <a:rPr lang="en-US" altLang="ko-KR" sz="2400" dirty="0"/>
              <a:t>.</a:t>
            </a:r>
          </a:p>
          <a:p>
            <a:endParaRPr lang="en-US" altLang="ko-KR" sz="2400" dirty="0"/>
          </a:p>
          <a:p>
            <a:endParaRPr lang="en-US" altLang="ko-KR" sz="2400" dirty="0"/>
          </a:p>
          <a:p>
            <a:endParaRPr lang="en-US" altLang="ko-KR" sz="2400" dirty="0"/>
          </a:p>
          <a:p>
            <a:endParaRPr lang="en-US" altLang="ko-KR" sz="2800" dirty="0"/>
          </a:p>
          <a:p>
            <a:endParaRPr lang="en-US" altLang="ko-KR" sz="2800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4465FEEF-6CFD-E142-9B60-61915314319A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488228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2">
            <a:extLst>
              <a:ext uri="{FF2B5EF4-FFF2-40B4-BE49-F238E27FC236}">
                <a16:creationId xmlns:a16="http://schemas.microsoft.com/office/drawing/2014/main" id="{C6CF9B90-DD48-A24D-949C-93E2C1A356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3284538"/>
            <a:ext cx="424973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ko-KR" altLang="en-US" sz="2800" dirty="0">
                <a:latin typeface="굴림" panose="020B0600000101010101" pitchFamily="34" charset="-127"/>
                <a:ea typeface="굴림" panose="020B0600000101010101" pitchFamily="34" charset="-127"/>
              </a:rPr>
              <a:t>크</a:t>
            </a:r>
            <a:r>
              <a:rPr kumimoji="1" lang="ko-KR" altLang="en-US" sz="2800" dirty="0">
                <a:solidFill>
                  <a:srgbClr val="0000FF"/>
                </a:solidFill>
                <a:latin typeface="굴림" panose="020B0600000101010101" pitchFamily="34" charset="-127"/>
                <a:ea typeface="굴림" panose="020B0600000101010101" pitchFamily="34" charset="-127"/>
              </a:rPr>
              <a:t>던</a:t>
            </a:r>
            <a:r>
              <a:rPr kumimoji="1" lang="ko-KR" altLang="en-US" sz="2800" dirty="0">
                <a:latin typeface="굴림" panose="020B0600000101010101" pitchFamily="34" charset="-127"/>
                <a:ea typeface="굴림" panose="020B0600000101010101" pitchFamily="34" charset="-127"/>
              </a:rPr>
              <a:t> 셔츠가 작아</a:t>
            </a:r>
            <a:r>
              <a:rPr kumimoji="1" lang="ko-KR" altLang="en-US" sz="2800" dirty="0">
                <a:solidFill>
                  <a:srgbClr val="FF0000"/>
                </a:solidFill>
                <a:latin typeface="굴림" panose="020B0600000101010101" pitchFamily="34" charset="-127"/>
                <a:ea typeface="굴림" panose="020B0600000101010101" pitchFamily="34" charset="-127"/>
              </a:rPr>
              <a:t>졌어요</a:t>
            </a:r>
            <a:r>
              <a:rPr kumimoji="1" lang="en-US" altLang="ko-KR" sz="2800" dirty="0">
                <a:latin typeface="굴림" panose="020B0600000101010101" pitchFamily="34" charset="-127"/>
                <a:ea typeface="굴림" panose="020B0600000101010101" pitchFamily="34" charset="-127"/>
              </a:rPr>
              <a:t>.</a:t>
            </a:r>
          </a:p>
        </p:txBody>
      </p:sp>
      <p:pic>
        <p:nvPicPr>
          <p:cNvPr id="91139" name="ImgPreview" descr="Filename: BD07448_.wmf&#10;Keywords: clothes, fashions, household ...&#10;File Size: 18 KB">
            <a:extLst>
              <a:ext uri="{FF2B5EF4-FFF2-40B4-BE49-F238E27FC236}">
                <a16:creationId xmlns:a16="http://schemas.microsoft.com/office/drawing/2014/main" id="{DDA596DB-20A2-8A4B-8937-33F6C38361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1989138"/>
            <a:ext cx="576262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1140" name="Picture 4" descr="b_o000005">
            <a:extLst>
              <a:ext uri="{FF2B5EF4-FFF2-40B4-BE49-F238E27FC236}">
                <a16:creationId xmlns:a16="http://schemas.microsoft.com/office/drawing/2014/main" id="{25305D28-30FB-0C4F-BA7A-5FCD211A51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646" t="18768" r="15230" b="28186"/>
          <a:stretch>
            <a:fillRect/>
          </a:stretch>
        </p:blipFill>
        <p:spPr bwMode="auto">
          <a:xfrm>
            <a:off x="827088" y="1557338"/>
            <a:ext cx="1006475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3" name="Text Box 5">
            <a:extLst>
              <a:ext uri="{FF2B5EF4-FFF2-40B4-BE49-F238E27FC236}">
                <a16:creationId xmlns:a16="http://schemas.microsoft.com/office/drawing/2014/main" id="{A8E3CDFD-A84A-D342-9B3C-F806CFBD9F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4076700"/>
            <a:ext cx="38163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ko-KR" sz="2400" dirty="0">
                <a:latin typeface="Palatino Linotype" panose="02040502050505030304" pitchFamily="18" charset="0"/>
                <a:ea typeface="굴림" panose="020B0600000101010101" pitchFamily="34" charset="-127"/>
              </a:rPr>
              <a:t>The shirt, which had been big, became small.</a:t>
            </a:r>
          </a:p>
        </p:txBody>
      </p:sp>
      <p:sp>
        <p:nvSpPr>
          <p:cNvPr id="91142" name="Text Box 6">
            <a:extLst>
              <a:ext uri="{FF2B5EF4-FFF2-40B4-BE49-F238E27FC236}">
                <a16:creationId xmlns:a16="http://schemas.microsoft.com/office/drawing/2014/main" id="{C7C76189-5DD7-F64B-BCC3-C0CC2AC14E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476250"/>
            <a:ext cx="7848600" cy="5889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ko-KR" altLang="en-US" sz="3200" dirty="0"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    </a:t>
            </a:r>
            <a:r>
              <a:rPr kumimoji="1" lang="en-US" altLang="ko-KR" sz="3200" dirty="0"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A.S. + </a:t>
            </a:r>
            <a:r>
              <a:rPr kumimoji="1" lang="ko-KR" altLang="en-US" sz="3200" dirty="0"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던</a:t>
            </a:r>
            <a:endParaRPr kumimoji="1" lang="ko-KR" altLang="en-US" sz="3200" dirty="0">
              <a:solidFill>
                <a:srgbClr val="0000FF"/>
              </a:solidFill>
              <a:latin typeface="Times New Roman" panose="02020603050405020304" pitchFamily="18" charset="0"/>
              <a:ea typeface="굴림" panose="020B0600000101010101" pitchFamily="34" charset="-127"/>
              <a:cs typeface="Times New Roman" panose="02020603050405020304" pitchFamily="18" charset="0"/>
            </a:endParaRPr>
          </a:p>
        </p:txBody>
      </p:sp>
      <p:sp>
        <p:nvSpPr>
          <p:cNvPr id="32775" name="Text Box 7">
            <a:extLst>
              <a:ext uri="{FF2B5EF4-FFF2-40B4-BE49-F238E27FC236}">
                <a16:creationId xmlns:a16="http://schemas.microsoft.com/office/drawing/2014/main" id="{CEF0DA72-2F7A-7846-A1EF-81AFD449E3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549275"/>
            <a:ext cx="38163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ko-KR" sz="2800">
                <a:solidFill>
                  <a:srgbClr val="3333FF"/>
                </a:solidFill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change from a past state</a:t>
            </a:r>
          </a:p>
        </p:txBody>
      </p:sp>
      <p:pic>
        <p:nvPicPr>
          <p:cNvPr id="91144" name="Picture 8" descr="sunny">
            <a:extLst>
              <a:ext uri="{FF2B5EF4-FFF2-40B4-BE49-F238E27FC236}">
                <a16:creationId xmlns:a16="http://schemas.microsoft.com/office/drawing/2014/main" id="{E44437C9-21FA-2540-B5F7-6075D4DBEA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1628775"/>
            <a:ext cx="1081088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1145" name="Picture 9" descr="clouds">
            <a:extLst>
              <a:ext uri="{FF2B5EF4-FFF2-40B4-BE49-F238E27FC236}">
                <a16:creationId xmlns:a16="http://schemas.microsoft.com/office/drawing/2014/main" id="{F7DA84BB-9953-5E4D-AB76-D1170A2697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050" y="1700213"/>
            <a:ext cx="1081088" cy="741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8" name="Text Box 10">
            <a:extLst>
              <a:ext uri="{FF2B5EF4-FFF2-40B4-BE49-F238E27FC236}">
                <a16:creationId xmlns:a16="http://schemas.microsoft.com/office/drawing/2014/main" id="{D713AFA6-A8A9-6B4A-B4B1-8C736E30F1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3438" y="3284538"/>
            <a:ext cx="424973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ko-KR" altLang="en-US" sz="2800" dirty="0">
                <a:latin typeface="굴림" panose="020B0600000101010101" pitchFamily="34" charset="-127"/>
                <a:ea typeface="굴림" panose="020B0600000101010101" pitchFamily="34" charset="-127"/>
              </a:rPr>
              <a:t>맑</a:t>
            </a:r>
            <a:r>
              <a:rPr kumimoji="1" lang="ko-KR" altLang="en-US" sz="2800" dirty="0">
                <a:solidFill>
                  <a:srgbClr val="0000FF"/>
                </a:solidFill>
                <a:latin typeface="굴림" panose="020B0600000101010101" pitchFamily="34" charset="-127"/>
                <a:ea typeface="굴림" panose="020B0600000101010101" pitchFamily="34" charset="-127"/>
              </a:rPr>
              <a:t>던</a:t>
            </a:r>
            <a:r>
              <a:rPr kumimoji="1" lang="ko-KR" altLang="en-US" sz="2800" dirty="0">
                <a:latin typeface="굴림" panose="020B0600000101010101" pitchFamily="34" charset="-127"/>
                <a:ea typeface="굴림" panose="020B0600000101010101" pitchFamily="34" charset="-127"/>
              </a:rPr>
              <a:t> 날씨가 흐려</a:t>
            </a:r>
            <a:r>
              <a:rPr kumimoji="1" lang="ko-KR" altLang="en-US" sz="2800" dirty="0">
                <a:solidFill>
                  <a:srgbClr val="FF0000"/>
                </a:solidFill>
                <a:latin typeface="굴림" panose="020B0600000101010101" pitchFamily="34" charset="-127"/>
                <a:ea typeface="굴림" panose="020B0600000101010101" pitchFamily="34" charset="-127"/>
              </a:rPr>
              <a:t>졌어요</a:t>
            </a:r>
            <a:r>
              <a:rPr kumimoji="1" lang="en-US" altLang="ko-KR" sz="2800" dirty="0">
                <a:latin typeface="굴림" panose="020B0600000101010101" pitchFamily="34" charset="-127"/>
                <a:ea typeface="굴림" panose="020B0600000101010101" pitchFamily="34" charset="-127"/>
              </a:rPr>
              <a:t>.</a:t>
            </a:r>
          </a:p>
        </p:txBody>
      </p:sp>
      <p:sp>
        <p:nvSpPr>
          <p:cNvPr id="32779" name="Text Box 11">
            <a:extLst>
              <a:ext uri="{FF2B5EF4-FFF2-40B4-BE49-F238E27FC236}">
                <a16:creationId xmlns:a16="http://schemas.microsoft.com/office/drawing/2014/main" id="{B65AE796-2D26-BE4D-AAAB-53B2CB3449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6463" y="4076700"/>
            <a:ext cx="38163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ko-KR" sz="2400">
                <a:latin typeface="Palatino Linotype" panose="02040502050505030304" pitchFamily="18" charset="0"/>
                <a:ea typeface="굴림" panose="020B0600000101010101" pitchFamily="34" charset="-127"/>
              </a:rPr>
              <a:t>The weather, which had been clear, became cloudy.</a:t>
            </a:r>
          </a:p>
        </p:txBody>
      </p:sp>
      <p:sp>
        <p:nvSpPr>
          <p:cNvPr id="91148" name="Line 12">
            <a:extLst>
              <a:ext uri="{FF2B5EF4-FFF2-40B4-BE49-F238E27FC236}">
                <a16:creationId xmlns:a16="http://schemas.microsoft.com/office/drawing/2014/main" id="{9C8F279E-53C4-CF4F-B995-315705706B5F}"/>
              </a:ext>
            </a:extLst>
          </p:cNvPr>
          <p:cNvSpPr>
            <a:spLocks noChangeShapeType="1"/>
          </p:cNvSpPr>
          <p:nvPr/>
        </p:nvSpPr>
        <p:spPr bwMode="auto">
          <a:xfrm>
            <a:off x="2051050" y="2276475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1149" name="Line 13">
            <a:extLst>
              <a:ext uri="{FF2B5EF4-FFF2-40B4-BE49-F238E27FC236}">
                <a16:creationId xmlns:a16="http://schemas.microsoft.com/office/drawing/2014/main" id="{F03B915B-D79D-A94B-BE3F-945DD94A9009}"/>
              </a:ext>
            </a:extLst>
          </p:cNvPr>
          <p:cNvSpPr>
            <a:spLocks noChangeShapeType="1"/>
          </p:cNvSpPr>
          <p:nvPr/>
        </p:nvSpPr>
        <p:spPr bwMode="auto">
          <a:xfrm>
            <a:off x="6156325" y="2133600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Google Shape;182;p29">
            <a:extLst>
              <a:ext uri="{FF2B5EF4-FFF2-40B4-BE49-F238E27FC236}">
                <a16:creationId xmlns:a16="http://schemas.microsoft.com/office/drawing/2014/main" id="{D81A4DF8-A0C7-9C41-A342-60FAF6B27239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0CFCF5F-81CC-1849-8730-4FFF31886BE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8386" y="6168479"/>
            <a:ext cx="469577" cy="183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56589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2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2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2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/>
      <p:bldP spid="32773" grpId="0"/>
      <p:bldP spid="32775" grpId="0"/>
      <p:bldP spid="32778" grpId="0"/>
      <p:bldP spid="3277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6" name="Picture 2">
            <a:extLst>
              <a:ext uri="{FF2B5EF4-FFF2-40B4-BE49-F238E27FC236}">
                <a16:creationId xmlns:a16="http://schemas.microsoft.com/office/drawing/2014/main" id="{5EA2B3AD-DAD7-2A4B-9DB4-31D671FAB6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746"/>
          <a:stretch>
            <a:fillRect/>
          </a:stretch>
        </p:blipFill>
        <p:spPr bwMode="auto">
          <a:xfrm>
            <a:off x="827088" y="836613"/>
            <a:ext cx="1152525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3187" name="Picture 3">
            <a:extLst>
              <a:ext uri="{FF2B5EF4-FFF2-40B4-BE49-F238E27FC236}">
                <a16:creationId xmlns:a16="http://schemas.microsoft.com/office/drawing/2014/main" id="{36CA99D7-F058-3D43-8E0F-FE9F5D900C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700"/>
          <a:stretch>
            <a:fillRect/>
          </a:stretch>
        </p:blipFill>
        <p:spPr bwMode="auto">
          <a:xfrm>
            <a:off x="2987675" y="765175"/>
            <a:ext cx="1223963" cy="113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188" name="Line 4">
            <a:extLst>
              <a:ext uri="{FF2B5EF4-FFF2-40B4-BE49-F238E27FC236}">
                <a16:creationId xmlns:a16="http://schemas.microsoft.com/office/drawing/2014/main" id="{2077A3BF-F527-AE49-B4D1-48ED8FAB909D}"/>
              </a:ext>
            </a:extLst>
          </p:cNvPr>
          <p:cNvSpPr>
            <a:spLocks noChangeShapeType="1"/>
          </p:cNvSpPr>
          <p:nvPr/>
        </p:nvSpPr>
        <p:spPr bwMode="auto">
          <a:xfrm>
            <a:off x="2339975" y="1412875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797" name="Text Box 5">
            <a:extLst>
              <a:ext uri="{FF2B5EF4-FFF2-40B4-BE49-F238E27FC236}">
                <a16:creationId xmlns:a16="http://schemas.microsoft.com/office/drawing/2014/main" id="{E90A118C-FA3D-DD47-8BF1-742FF0C856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2276475"/>
            <a:ext cx="42497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ko-KR" altLang="en-US" sz="2800">
                <a:latin typeface="굴림" panose="020B0600000101010101" pitchFamily="34" charset="-127"/>
                <a:ea typeface="굴림" panose="020B0600000101010101" pitchFamily="34" charset="-127"/>
              </a:rPr>
              <a:t>짧</a:t>
            </a:r>
            <a:r>
              <a:rPr kumimoji="1" lang="ko-KR" altLang="en-US" sz="2800">
                <a:solidFill>
                  <a:srgbClr val="0000FF"/>
                </a:solidFill>
                <a:latin typeface="굴림" panose="020B0600000101010101" pitchFamily="34" charset="-127"/>
                <a:ea typeface="굴림" panose="020B0600000101010101" pitchFamily="34" charset="-127"/>
              </a:rPr>
              <a:t>던</a:t>
            </a:r>
            <a:r>
              <a:rPr kumimoji="1" lang="ko-KR" altLang="en-US" sz="2800">
                <a:latin typeface="굴림" panose="020B0600000101010101" pitchFamily="34" charset="-127"/>
                <a:ea typeface="굴림" panose="020B0600000101010101" pitchFamily="34" charset="-127"/>
              </a:rPr>
              <a:t> 머리가 길어</a:t>
            </a:r>
            <a:r>
              <a:rPr kumimoji="1" lang="ko-KR" altLang="en-US" sz="2800">
                <a:solidFill>
                  <a:srgbClr val="FF0000"/>
                </a:solidFill>
                <a:latin typeface="굴림" panose="020B0600000101010101" pitchFamily="34" charset="-127"/>
                <a:ea typeface="굴림" panose="020B0600000101010101" pitchFamily="34" charset="-127"/>
              </a:rPr>
              <a:t>졌어요</a:t>
            </a:r>
            <a:r>
              <a:rPr kumimoji="1" lang="en-US" altLang="ko-KR" sz="2800">
                <a:latin typeface="굴림" panose="020B0600000101010101" pitchFamily="34" charset="-127"/>
                <a:ea typeface="굴림" panose="020B0600000101010101" pitchFamily="34" charset="-127"/>
              </a:rPr>
              <a:t>.</a:t>
            </a:r>
          </a:p>
        </p:txBody>
      </p:sp>
      <p:pic>
        <p:nvPicPr>
          <p:cNvPr id="93190" name="Picture 6" descr="j0293830[1]">
            <a:extLst>
              <a:ext uri="{FF2B5EF4-FFF2-40B4-BE49-F238E27FC236}">
                <a16:creationId xmlns:a16="http://schemas.microsoft.com/office/drawing/2014/main" id="{E6677681-817F-FD4E-B16F-002D872BE2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692150"/>
            <a:ext cx="1108075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3191" name="Picture 7" descr="j0293832[1]">
            <a:extLst>
              <a:ext uri="{FF2B5EF4-FFF2-40B4-BE49-F238E27FC236}">
                <a16:creationId xmlns:a16="http://schemas.microsoft.com/office/drawing/2014/main" id="{F26CEF2E-5130-1341-B72E-459525B6D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836613"/>
            <a:ext cx="1008063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192" name="Line 8">
            <a:extLst>
              <a:ext uri="{FF2B5EF4-FFF2-40B4-BE49-F238E27FC236}">
                <a16:creationId xmlns:a16="http://schemas.microsoft.com/office/drawing/2014/main" id="{233988CE-AF64-B847-B673-A66A9067BF25}"/>
              </a:ext>
            </a:extLst>
          </p:cNvPr>
          <p:cNvSpPr>
            <a:spLocks noChangeShapeType="1"/>
          </p:cNvSpPr>
          <p:nvPr/>
        </p:nvSpPr>
        <p:spPr bwMode="auto">
          <a:xfrm>
            <a:off x="6443663" y="1412875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01" name="Text Box 9">
            <a:extLst>
              <a:ext uri="{FF2B5EF4-FFF2-40B4-BE49-F238E27FC236}">
                <a16:creationId xmlns:a16="http://schemas.microsoft.com/office/drawing/2014/main" id="{BF60AEC5-C96F-0D42-8E3B-166003D4CE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94263" y="2276475"/>
            <a:ext cx="42497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ko-KR" altLang="en-US" sz="2800">
                <a:latin typeface="굴림" panose="020B0600000101010101" pitchFamily="34" charset="-127"/>
                <a:ea typeface="굴림" panose="020B0600000101010101" pitchFamily="34" charset="-127"/>
              </a:rPr>
              <a:t>높</a:t>
            </a:r>
            <a:r>
              <a:rPr kumimoji="1" lang="ko-KR" altLang="en-US" sz="2800">
                <a:solidFill>
                  <a:srgbClr val="0000FF"/>
                </a:solidFill>
                <a:latin typeface="굴림" panose="020B0600000101010101" pitchFamily="34" charset="-127"/>
                <a:ea typeface="굴림" panose="020B0600000101010101" pitchFamily="34" charset="-127"/>
              </a:rPr>
              <a:t>던</a:t>
            </a:r>
            <a:r>
              <a:rPr kumimoji="1" lang="ko-KR" altLang="en-US" sz="2800">
                <a:latin typeface="굴림" panose="020B0600000101010101" pitchFamily="34" charset="-127"/>
                <a:ea typeface="굴림" panose="020B0600000101010101" pitchFamily="34" charset="-127"/>
              </a:rPr>
              <a:t> 기온이 낮아</a:t>
            </a:r>
            <a:r>
              <a:rPr kumimoji="1" lang="ko-KR" altLang="en-US" sz="2800">
                <a:solidFill>
                  <a:srgbClr val="FF0000"/>
                </a:solidFill>
                <a:latin typeface="굴림" panose="020B0600000101010101" pitchFamily="34" charset="-127"/>
                <a:ea typeface="굴림" panose="020B0600000101010101" pitchFamily="34" charset="-127"/>
              </a:rPr>
              <a:t>졌어요</a:t>
            </a:r>
            <a:r>
              <a:rPr kumimoji="1" lang="en-US" altLang="ko-KR" sz="2800">
                <a:latin typeface="굴림" panose="020B0600000101010101" pitchFamily="34" charset="-127"/>
                <a:ea typeface="굴림" panose="020B0600000101010101" pitchFamily="34" charset="-127"/>
              </a:rPr>
              <a:t>.</a:t>
            </a:r>
          </a:p>
        </p:txBody>
      </p:sp>
      <p:pic>
        <p:nvPicPr>
          <p:cNvPr id="93194" name="Picture 10">
            <a:extLst>
              <a:ext uri="{FF2B5EF4-FFF2-40B4-BE49-F238E27FC236}">
                <a16:creationId xmlns:a16="http://schemas.microsoft.com/office/drawing/2014/main" id="{EDE3D276-6EBB-BF4D-84D6-72D6EF690D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3644900"/>
            <a:ext cx="881063" cy="88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3195" name="Picture 11">
            <a:extLst>
              <a:ext uri="{FF2B5EF4-FFF2-40B4-BE49-F238E27FC236}">
                <a16:creationId xmlns:a16="http://schemas.microsoft.com/office/drawing/2014/main" id="{E5627A76-5B80-C147-B980-C50B94DB1C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3644900"/>
            <a:ext cx="86360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196" name="Line 12">
            <a:extLst>
              <a:ext uri="{FF2B5EF4-FFF2-40B4-BE49-F238E27FC236}">
                <a16:creationId xmlns:a16="http://schemas.microsoft.com/office/drawing/2014/main" id="{C913237B-EEA9-1D45-9EAB-C29E36D61738}"/>
              </a:ext>
            </a:extLst>
          </p:cNvPr>
          <p:cNvSpPr>
            <a:spLocks noChangeShapeType="1"/>
          </p:cNvSpPr>
          <p:nvPr/>
        </p:nvSpPr>
        <p:spPr bwMode="auto">
          <a:xfrm>
            <a:off x="2268538" y="4076700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3197" name="Text Box 13">
            <a:extLst>
              <a:ext uri="{FF2B5EF4-FFF2-40B4-BE49-F238E27FC236}">
                <a16:creationId xmlns:a16="http://schemas.microsoft.com/office/drawing/2014/main" id="{6080ACA2-53F8-B244-A040-04BF46F48B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4797425"/>
            <a:ext cx="1295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ko-KR" sz="2400">
                <a:latin typeface="굴림" panose="020B0600000101010101" pitchFamily="34" charset="-127"/>
                <a:ea typeface="굴림" panose="020B0600000101010101" pitchFamily="34" charset="-127"/>
              </a:rPr>
              <a:t>$ 3.20</a:t>
            </a:r>
          </a:p>
        </p:txBody>
      </p:sp>
      <p:sp>
        <p:nvSpPr>
          <p:cNvPr id="93198" name="Text Box 14">
            <a:extLst>
              <a:ext uri="{FF2B5EF4-FFF2-40B4-BE49-F238E27FC236}">
                <a16:creationId xmlns:a16="http://schemas.microsoft.com/office/drawing/2014/main" id="{F3C25F0E-16F3-E94C-9F5C-A8AE8CC7AF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3575" y="4797425"/>
            <a:ext cx="1295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ko-KR" sz="2400">
                <a:latin typeface="굴림" panose="020B0600000101010101" pitchFamily="34" charset="-127"/>
                <a:ea typeface="굴림" panose="020B0600000101010101" pitchFamily="34" charset="-127"/>
              </a:rPr>
              <a:t>$ 2.50</a:t>
            </a:r>
          </a:p>
        </p:txBody>
      </p:sp>
      <p:sp>
        <p:nvSpPr>
          <p:cNvPr id="33807" name="Text Box 15">
            <a:extLst>
              <a:ext uri="{FF2B5EF4-FFF2-40B4-BE49-F238E27FC236}">
                <a16:creationId xmlns:a16="http://schemas.microsoft.com/office/drawing/2014/main" id="{6B6518B2-0F36-E747-A944-6F664396A6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000" y="5379105"/>
            <a:ext cx="44640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ko-KR" altLang="en-US" sz="2800" dirty="0">
                <a:latin typeface="굴림" panose="020B0600000101010101" pitchFamily="34" charset="-127"/>
                <a:ea typeface="굴림" panose="020B0600000101010101" pitchFamily="34" charset="-127"/>
              </a:rPr>
              <a:t>비싸</a:t>
            </a:r>
            <a:r>
              <a:rPr kumimoji="1" lang="ko-KR" altLang="en-US" sz="2800" dirty="0">
                <a:solidFill>
                  <a:srgbClr val="0000FF"/>
                </a:solidFill>
                <a:latin typeface="굴림" panose="020B0600000101010101" pitchFamily="34" charset="-127"/>
                <a:ea typeface="굴림" panose="020B0600000101010101" pitchFamily="34" charset="-127"/>
              </a:rPr>
              <a:t>던</a:t>
            </a:r>
            <a:r>
              <a:rPr kumimoji="1" lang="ko-KR" altLang="en-US" sz="2800" dirty="0">
                <a:latin typeface="굴림" panose="020B0600000101010101" pitchFamily="34" charset="-127"/>
                <a:ea typeface="굴림" panose="020B0600000101010101" pitchFamily="34" charset="-127"/>
              </a:rPr>
              <a:t> 휘발유가 싸</a:t>
            </a:r>
            <a:r>
              <a:rPr kumimoji="1" lang="ko-KR" altLang="en-US" sz="2800" dirty="0">
                <a:solidFill>
                  <a:srgbClr val="FF0000"/>
                </a:solidFill>
                <a:latin typeface="굴림" panose="020B0600000101010101" pitchFamily="34" charset="-127"/>
                <a:ea typeface="굴림" panose="020B0600000101010101" pitchFamily="34" charset="-127"/>
              </a:rPr>
              <a:t>졌어요</a:t>
            </a:r>
            <a:r>
              <a:rPr kumimoji="1" lang="en-US" altLang="ko-KR" sz="2800" dirty="0">
                <a:latin typeface="굴림" panose="020B0600000101010101" pitchFamily="34" charset="-127"/>
                <a:ea typeface="굴림" panose="020B0600000101010101" pitchFamily="34" charset="-127"/>
              </a:rPr>
              <a:t>.</a:t>
            </a:r>
          </a:p>
        </p:txBody>
      </p:sp>
      <p:pic>
        <p:nvPicPr>
          <p:cNvPr id="93200" name="ImgPreview" descr="Filename: PE07292_.wmf&#10;Keywords: colds, flus, health ...&#10;File Size: 11 KB">
            <a:extLst>
              <a:ext uri="{FF2B5EF4-FFF2-40B4-BE49-F238E27FC236}">
                <a16:creationId xmlns:a16="http://schemas.microsoft.com/office/drawing/2014/main" id="{8046C4CE-30A8-9240-9391-5C590085A5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3717925"/>
            <a:ext cx="1008062" cy="10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201" name="Line 17">
            <a:extLst>
              <a:ext uri="{FF2B5EF4-FFF2-40B4-BE49-F238E27FC236}">
                <a16:creationId xmlns:a16="http://schemas.microsoft.com/office/drawing/2014/main" id="{150DD97D-423D-F343-81CC-EFF9DA868E19}"/>
              </a:ext>
            </a:extLst>
          </p:cNvPr>
          <p:cNvSpPr>
            <a:spLocks noChangeShapeType="1"/>
          </p:cNvSpPr>
          <p:nvPr/>
        </p:nvSpPr>
        <p:spPr bwMode="auto">
          <a:xfrm>
            <a:off x="6588125" y="4076700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93202" name="ImgPreview" descr="Filename: j0120893.wmf&#10;Keywords: bodybuilders, bodybuilding, cartoons ...&#10;File Size: 75 KB">
            <a:extLst>
              <a:ext uri="{FF2B5EF4-FFF2-40B4-BE49-F238E27FC236}">
                <a16:creationId xmlns:a16="http://schemas.microsoft.com/office/drawing/2014/main" id="{5CEEE3CA-1B9D-FF46-9869-1EA0A8356A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288" y="3716338"/>
            <a:ext cx="1152525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811" name="Text Box 19">
            <a:extLst>
              <a:ext uri="{FF2B5EF4-FFF2-40B4-BE49-F238E27FC236}">
                <a16:creationId xmlns:a16="http://schemas.microsoft.com/office/drawing/2014/main" id="{2CD805EA-E9B4-2D48-9676-9E4734773A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94263" y="5445125"/>
            <a:ext cx="42497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ko-KR" altLang="en-US" sz="2400" dirty="0">
                <a:latin typeface="굴림" panose="020B0600000101010101" pitchFamily="34" charset="-127"/>
                <a:ea typeface="굴림" panose="020B0600000101010101" pitchFamily="34" charset="-127"/>
              </a:rPr>
              <a:t>아프</a:t>
            </a:r>
            <a:r>
              <a:rPr kumimoji="1" lang="ko-KR" altLang="en-US" sz="2400" dirty="0">
                <a:solidFill>
                  <a:srgbClr val="0000FF"/>
                </a:solidFill>
                <a:latin typeface="굴림" panose="020B0600000101010101" pitchFamily="34" charset="-127"/>
                <a:ea typeface="굴림" panose="020B0600000101010101" pitchFamily="34" charset="-127"/>
              </a:rPr>
              <a:t>던</a:t>
            </a:r>
            <a:r>
              <a:rPr kumimoji="1" lang="ko-KR" altLang="en-US" sz="2400" dirty="0">
                <a:latin typeface="굴림" panose="020B0600000101010101" pitchFamily="34" charset="-127"/>
                <a:ea typeface="굴림" panose="020B0600000101010101" pitchFamily="34" charset="-127"/>
              </a:rPr>
              <a:t> 사람이 </a:t>
            </a:r>
            <a:r>
              <a:rPr kumimoji="1" lang="ko-KR" altLang="en-US" sz="2400" dirty="0" err="1">
                <a:latin typeface="굴림" panose="020B0600000101010101" pitchFamily="34" charset="-127"/>
                <a:ea typeface="굴림" panose="020B0600000101010101" pitchFamily="34" charset="-127"/>
              </a:rPr>
              <a:t>건강해</a:t>
            </a:r>
            <a:r>
              <a:rPr kumimoji="1" lang="ko-KR" altLang="en-US" sz="2400" dirty="0" err="1">
                <a:solidFill>
                  <a:srgbClr val="FF0000"/>
                </a:solidFill>
                <a:latin typeface="굴림" panose="020B0600000101010101" pitchFamily="34" charset="-127"/>
                <a:ea typeface="굴림" panose="020B0600000101010101" pitchFamily="34" charset="-127"/>
              </a:rPr>
              <a:t>졌어요</a:t>
            </a:r>
            <a:r>
              <a:rPr kumimoji="1" lang="en-US" altLang="ko-KR" sz="2400" dirty="0">
                <a:latin typeface="굴림" panose="020B0600000101010101" pitchFamily="34" charset="-127"/>
                <a:ea typeface="굴림" panose="020B0600000101010101" pitchFamily="34" charset="-127"/>
              </a:rPr>
              <a:t>.</a:t>
            </a:r>
          </a:p>
        </p:txBody>
      </p:sp>
      <p:sp>
        <p:nvSpPr>
          <p:cNvPr id="20" name="Google Shape;182;p29">
            <a:extLst>
              <a:ext uri="{FF2B5EF4-FFF2-40B4-BE49-F238E27FC236}">
                <a16:creationId xmlns:a16="http://schemas.microsoft.com/office/drawing/2014/main" id="{87413A59-F5BD-914B-8482-DAA94EDDFBC4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2BEA2BB6-0619-9A42-BFCA-962E3A8634B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9264" y="6117112"/>
            <a:ext cx="539552" cy="21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02620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3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3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3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7" grpId="0"/>
      <p:bldP spid="33801" grpId="0"/>
      <p:bldP spid="33807" grpId="0"/>
      <p:bldP spid="338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제목 1">
            <a:extLst>
              <a:ext uri="{FF2B5EF4-FFF2-40B4-BE49-F238E27FC236}">
                <a16:creationId xmlns:a16="http://schemas.microsoft.com/office/drawing/2014/main" id="{7E7954D4-FE54-E04F-8E76-DE5B84602C6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413792" y="404664"/>
            <a:ext cx="8316416" cy="3240360"/>
          </a:xfr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kumimoji="1" lang="ko-KR" altLang="en-US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재외동포를 위한 한국어 </a:t>
            </a:r>
            <a: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4-1</a:t>
            </a:r>
            <a:b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ko-KR" altLang="en-US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b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10</a:t>
            </a:r>
            <a:r>
              <a:rPr kumimoji="1" lang="ko-KR" altLang="en-US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과 복습 </a:t>
            </a:r>
            <a: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2</a:t>
            </a:r>
            <a:endParaRPr kumimoji="1" lang="en-US" altLang="en-US" sz="2400" dirty="0"/>
          </a:p>
        </p:txBody>
      </p:sp>
      <p:sp>
        <p:nvSpPr>
          <p:cNvPr id="14338" name="부제목 2">
            <a:extLst>
              <a:ext uri="{FF2B5EF4-FFF2-40B4-BE49-F238E27FC236}">
                <a16:creationId xmlns:a16="http://schemas.microsoft.com/office/drawing/2014/main" id="{3D111F4A-533C-5C4D-906E-63FABA149DA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13792" y="4005063"/>
            <a:ext cx="8406680" cy="2346643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>
              <a:spcBef>
                <a:spcPct val="0"/>
              </a:spcBef>
            </a:pPr>
            <a:r>
              <a:rPr kumimoji="1" lang="en-US" altLang="ko-KR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 </a:t>
            </a:r>
            <a:r>
              <a:rPr kumimoji="1" lang="ko-KR" altLang="en-US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학습내용 </a:t>
            </a:r>
            <a:r>
              <a:rPr kumimoji="1" lang="en-US" altLang="ko-KR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Learning contents</a:t>
            </a:r>
          </a:p>
          <a:p>
            <a:pPr>
              <a:spcBef>
                <a:spcPct val="0"/>
              </a:spcBef>
            </a:pPr>
            <a:endParaRPr kumimoji="1" lang="en-US" altLang="ko-KR" dirty="0">
              <a:solidFill>
                <a:srgbClr val="0070C0"/>
              </a:solidFill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pPr>
              <a:spcBef>
                <a:spcPct val="0"/>
              </a:spcBef>
            </a:pPr>
            <a:r>
              <a:rPr kumimoji="1" lang="ko-KR" alt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문제 풀이를 통해</a:t>
            </a:r>
            <a:endParaRPr kumimoji="1" lang="en-US" altLang="ko-KR" sz="2400" dirty="0">
              <a:solidFill>
                <a:srgbClr val="0070C0"/>
              </a:solidFill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pPr>
              <a:spcBef>
                <a:spcPct val="0"/>
              </a:spcBef>
            </a:pPr>
            <a:r>
              <a:rPr kumimoji="1" lang="en-US" altLang="ko-KR" sz="24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6</a:t>
            </a:r>
            <a:r>
              <a:rPr kumimoji="1" lang="ko-KR" alt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과 </a:t>
            </a:r>
            <a:r>
              <a:rPr kumimoji="1" lang="en-US" altLang="ko-KR" sz="24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–</a:t>
            </a:r>
            <a:r>
              <a:rPr kumimoji="1" lang="ko-KR" alt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 </a:t>
            </a:r>
            <a:r>
              <a:rPr kumimoji="1" lang="en-US" altLang="ko-KR" sz="24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9</a:t>
            </a:r>
            <a:r>
              <a:rPr kumimoji="1" lang="ko-KR" alt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과</a:t>
            </a:r>
            <a:endParaRPr kumimoji="1" lang="en-US" altLang="ko-KR" sz="2400" dirty="0">
              <a:solidFill>
                <a:srgbClr val="0070C0"/>
              </a:solidFill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pPr>
              <a:spcBef>
                <a:spcPct val="0"/>
              </a:spcBef>
            </a:pPr>
            <a:r>
              <a:rPr kumimoji="1" lang="ko-KR" alt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단어와 문법을 총 복습하기</a:t>
            </a:r>
            <a:endParaRPr kumimoji="1" lang="en-US" altLang="ko-KR" sz="2400" dirty="0">
              <a:solidFill>
                <a:srgbClr val="0070C0"/>
              </a:solidFill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pPr>
              <a:spcBef>
                <a:spcPct val="0"/>
              </a:spcBef>
            </a:pPr>
            <a:endParaRPr kumimoji="1" lang="en-US" altLang="ko-KR" dirty="0">
              <a:solidFill>
                <a:srgbClr val="0070C0"/>
              </a:solidFill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br>
              <a:rPr lang="ko-KR" altLang="en-US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</a:br>
            <a:endParaRPr kumimoji="1" lang="en-US" altLang="en-US" dirty="0"/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6480498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7" grpId="0" animBg="1"/>
      <p:bldP spid="14338" grpId="0" uiExpand="1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C60B40-5326-4946-BFEA-4E2447376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04664"/>
            <a:ext cx="8219256" cy="1152128"/>
          </a:xfrm>
          <a:solidFill>
            <a:schemeClr val="accent5">
              <a:lumMod val="75000"/>
            </a:schemeClr>
          </a:solidFill>
        </p:spPr>
        <p:txBody>
          <a:bodyPr/>
          <a:lstStyle/>
          <a:p>
            <a:r>
              <a:rPr lang="en-US" altLang="ko-KR" sz="4000" dirty="0">
                <a:solidFill>
                  <a:srgbClr val="0070C0"/>
                </a:solidFill>
              </a:rPr>
              <a:t>~(</a:t>
            </a:r>
            <a:r>
              <a:rPr lang="ko-KR" altLang="en-US" sz="4000" dirty="0">
                <a:solidFill>
                  <a:srgbClr val="0070C0"/>
                </a:solidFill>
              </a:rPr>
              <a:t>이</a:t>
            </a:r>
            <a:r>
              <a:rPr lang="en-US" altLang="ko-KR" sz="4000" dirty="0">
                <a:solidFill>
                  <a:srgbClr val="0070C0"/>
                </a:solidFill>
              </a:rPr>
              <a:t>)</a:t>
            </a:r>
            <a:r>
              <a:rPr lang="ko-KR" altLang="en-US" sz="4000" dirty="0">
                <a:solidFill>
                  <a:srgbClr val="0070C0"/>
                </a:solidFill>
              </a:rPr>
              <a:t>라는</a:t>
            </a:r>
            <a:endParaRPr lang="en-US" sz="4000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D19691-AE21-DD43-9B39-88B86DDCA3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28800"/>
            <a:ext cx="8363272" cy="4497363"/>
          </a:xfrm>
          <a:solidFill>
            <a:schemeClr val="accent5"/>
          </a:solidFill>
        </p:spPr>
        <p:txBody>
          <a:bodyPr/>
          <a:lstStyle/>
          <a:p>
            <a:r>
              <a:rPr lang="en-US" altLang="ko-KR" sz="2400" dirty="0"/>
              <a:t> </a:t>
            </a:r>
            <a:r>
              <a:rPr lang="ko-KR" altLang="en-US" sz="2400" dirty="0"/>
              <a:t>들은 사실을 인용하거나 생각하는 내용을 담아 뒤에 오는 말을 수식할 때 사용함</a:t>
            </a:r>
            <a:r>
              <a:rPr lang="en-US" altLang="ko-KR" sz="2400" dirty="0"/>
              <a:t>.</a:t>
            </a:r>
          </a:p>
          <a:p>
            <a:endParaRPr lang="en-US" altLang="ko-KR" sz="2400" dirty="0"/>
          </a:p>
          <a:p>
            <a:r>
              <a:rPr lang="en-US" altLang="ko-KR" sz="2400" dirty="0"/>
              <a:t>This is used to cite something one has heard and simultaneously modify the next word.</a:t>
            </a:r>
          </a:p>
          <a:p>
            <a:endParaRPr lang="en-US" altLang="ko-KR" sz="2400" dirty="0"/>
          </a:p>
          <a:p>
            <a:r>
              <a:rPr lang="ko-KR" altLang="en-US" sz="2400" dirty="0"/>
              <a:t>예</a:t>
            </a:r>
            <a:r>
              <a:rPr lang="en-US" altLang="ko-KR" sz="2400" dirty="0"/>
              <a:t>:</a:t>
            </a:r>
          </a:p>
          <a:p>
            <a:pPr marL="0" indent="0">
              <a:buNone/>
            </a:pPr>
            <a:r>
              <a:rPr lang="ko-KR" altLang="en-US" sz="2400" dirty="0"/>
              <a:t>   </a:t>
            </a:r>
            <a:r>
              <a:rPr lang="en-US" altLang="ko-KR" sz="2400" dirty="0"/>
              <a:t>1.</a:t>
            </a:r>
            <a:r>
              <a:rPr lang="ko-KR" altLang="en-US" sz="2400" dirty="0"/>
              <a:t> 이 음식은 </a:t>
            </a:r>
            <a:r>
              <a:rPr lang="ko-KR" altLang="en-US" sz="2400" dirty="0" err="1"/>
              <a:t>불고기</a:t>
            </a:r>
            <a:r>
              <a:rPr lang="ko-KR" altLang="en-US" sz="2400" b="1" u="sng" dirty="0" err="1">
                <a:solidFill>
                  <a:srgbClr val="0070C0"/>
                </a:solidFill>
              </a:rPr>
              <a:t>라는</a:t>
            </a:r>
            <a:r>
              <a:rPr lang="ko-KR" altLang="en-US" sz="2400" dirty="0"/>
              <a:t> 음식이에요</a:t>
            </a:r>
            <a:r>
              <a:rPr lang="en-US" altLang="ko-KR" sz="2400" dirty="0"/>
              <a:t>.</a:t>
            </a:r>
            <a:r>
              <a:rPr lang="ko-KR" altLang="en-US" sz="2400" dirty="0"/>
              <a:t> </a:t>
            </a:r>
            <a:endParaRPr lang="en-US" altLang="ko-KR" sz="2400" dirty="0"/>
          </a:p>
          <a:p>
            <a:pPr marL="0" indent="0">
              <a:buNone/>
            </a:pPr>
            <a:r>
              <a:rPr lang="ko-KR" altLang="en-US" sz="2400" dirty="0"/>
              <a:t>   </a:t>
            </a:r>
            <a:r>
              <a:rPr lang="en-US" altLang="ko-KR" sz="2400" dirty="0"/>
              <a:t>2.</a:t>
            </a:r>
            <a:r>
              <a:rPr lang="ko-KR" altLang="en-US" sz="2400" dirty="0"/>
              <a:t> 이 옷은 한복</a:t>
            </a:r>
            <a:r>
              <a:rPr lang="ko-KR" altLang="en-US" sz="2400" b="1" u="sng" dirty="0">
                <a:solidFill>
                  <a:srgbClr val="0070C0"/>
                </a:solidFill>
              </a:rPr>
              <a:t>이라는</a:t>
            </a:r>
            <a:r>
              <a:rPr lang="ko-KR" altLang="en-US" sz="2400" dirty="0"/>
              <a:t> 옷이에요</a:t>
            </a:r>
            <a:r>
              <a:rPr lang="en-US" altLang="ko-KR" sz="2400" dirty="0"/>
              <a:t>.</a:t>
            </a:r>
          </a:p>
          <a:p>
            <a:endParaRPr lang="en-US" altLang="ko-KR" sz="2400" dirty="0"/>
          </a:p>
          <a:p>
            <a:endParaRPr lang="en-US" altLang="ko-KR" sz="2400" dirty="0"/>
          </a:p>
          <a:p>
            <a:endParaRPr lang="en-US" altLang="ko-KR" sz="2800" dirty="0"/>
          </a:p>
          <a:p>
            <a:endParaRPr lang="en-US" altLang="ko-KR" sz="2800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4465FEEF-6CFD-E142-9B60-61915314319A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629555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FF221C-A262-4148-91E0-913E6FB7B0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2008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altLang="ko-KR" sz="4000" dirty="0">
                <a:solidFill>
                  <a:srgbClr val="0070C0"/>
                </a:solidFill>
              </a:rPr>
              <a:t>~(</a:t>
            </a:r>
            <a:r>
              <a:rPr lang="ko-KR" altLang="en-US" sz="4000" dirty="0">
                <a:solidFill>
                  <a:srgbClr val="0070C0"/>
                </a:solidFill>
              </a:rPr>
              <a:t>이</a:t>
            </a:r>
            <a:r>
              <a:rPr lang="en-US" altLang="ko-KR" sz="4000" dirty="0">
                <a:solidFill>
                  <a:srgbClr val="0070C0"/>
                </a:solidFill>
              </a:rPr>
              <a:t>)</a:t>
            </a:r>
            <a:r>
              <a:rPr lang="ko-KR" altLang="en-US" sz="4000" dirty="0">
                <a:solidFill>
                  <a:srgbClr val="0070C0"/>
                </a:solidFill>
              </a:rPr>
              <a:t>라는</a:t>
            </a:r>
            <a:endParaRPr lang="en-US" sz="4000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FE82F1-F188-FC4D-A171-2463ADF11A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  <a:solidFill>
            <a:schemeClr val="accent5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b="1" dirty="0"/>
              <a:t>A thing called…: (</a:t>
            </a:r>
            <a:r>
              <a:rPr lang="ko-KR" altLang="en-US" sz="2000" b="1" dirty="0"/>
              <a:t>이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라는 </a:t>
            </a:r>
            <a:r>
              <a:rPr lang="en-US" altLang="ko-KR" sz="2000" b="1" dirty="0"/>
              <a:t>, (</a:t>
            </a:r>
            <a:r>
              <a:rPr lang="ko-KR" altLang="en-US" sz="2000" b="1" dirty="0"/>
              <a:t>이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란</a:t>
            </a:r>
            <a:endParaRPr lang="en-US" altLang="ko-KR" sz="2000" b="1" dirty="0"/>
          </a:p>
          <a:p>
            <a:r>
              <a:rPr lang="en-US" sz="2000" b="1" dirty="0"/>
              <a:t>N + </a:t>
            </a:r>
            <a:r>
              <a:rPr lang="ko-KR" altLang="en-US" sz="2000" b="1" dirty="0"/>
              <a:t>이라는</a:t>
            </a:r>
            <a:r>
              <a:rPr lang="ko-KR" altLang="en-US" sz="2000" dirty="0"/>
              <a:t> </a:t>
            </a:r>
            <a:r>
              <a:rPr lang="en-US" sz="2000" dirty="0"/>
              <a:t>and the short form </a:t>
            </a:r>
            <a:r>
              <a:rPr lang="en-US" sz="2000" b="1" dirty="0"/>
              <a:t>N + </a:t>
            </a:r>
            <a:r>
              <a:rPr lang="ko-KR" altLang="en-US" sz="2000" b="1" dirty="0"/>
              <a:t>이란</a:t>
            </a:r>
            <a:r>
              <a:rPr lang="ko-KR" altLang="en-US" sz="2000" dirty="0"/>
              <a:t> </a:t>
            </a:r>
            <a:r>
              <a:rPr lang="en-US" sz="2000" dirty="0"/>
              <a:t>are used to say “the thing called…”</a:t>
            </a:r>
          </a:p>
          <a:p>
            <a:endParaRPr lang="en-US" sz="2000" dirty="0"/>
          </a:p>
          <a:p>
            <a:r>
              <a:rPr lang="ko-KR" altLang="en-US" sz="2000" b="1" dirty="0">
                <a:solidFill>
                  <a:srgbClr val="0070C0"/>
                </a:solidFill>
              </a:rPr>
              <a:t>예</a:t>
            </a:r>
            <a:r>
              <a:rPr lang="en-US" altLang="ko-KR" sz="2000" b="1" dirty="0">
                <a:solidFill>
                  <a:srgbClr val="0070C0"/>
                </a:solidFill>
              </a:rPr>
              <a:t>:</a:t>
            </a:r>
            <a:r>
              <a:rPr lang="ko-KR" altLang="en-US" sz="2000" b="1" dirty="0">
                <a:solidFill>
                  <a:srgbClr val="0070C0"/>
                </a:solidFill>
              </a:rPr>
              <a:t> </a:t>
            </a:r>
            <a:endParaRPr lang="en-US" sz="2000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ko-KR" altLang="en-US" sz="2000" dirty="0"/>
              <a:t>      이건 </a:t>
            </a:r>
            <a:r>
              <a:rPr lang="ko-KR" altLang="en-US" sz="2000" dirty="0" err="1"/>
              <a:t>갈비</a:t>
            </a:r>
            <a:r>
              <a:rPr lang="ko-KR" altLang="en-US" sz="2000" b="1" u="sng" dirty="0" err="1">
                <a:solidFill>
                  <a:srgbClr val="0070C0"/>
                </a:solidFill>
              </a:rPr>
              <a:t>라는</a:t>
            </a:r>
            <a:r>
              <a:rPr lang="ko-KR" altLang="en-US" sz="2000" dirty="0"/>
              <a:t> 음식인데</a:t>
            </a:r>
            <a:r>
              <a:rPr lang="en-US" altLang="ko-KR" sz="2000" dirty="0"/>
              <a:t>,</a:t>
            </a:r>
            <a:r>
              <a:rPr lang="ko-KR" altLang="en-US" sz="2000" dirty="0"/>
              <a:t> 아주 맛있어요</a:t>
            </a:r>
            <a:r>
              <a:rPr lang="en-US" altLang="ko-KR" sz="2000" dirty="0"/>
              <a:t>.</a:t>
            </a:r>
          </a:p>
          <a:p>
            <a:pPr marL="0" indent="0">
              <a:buNone/>
            </a:pPr>
            <a:r>
              <a:rPr lang="ko-KR" altLang="en-US" sz="2000" b="1" dirty="0"/>
              <a:t>      </a:t>
            </a:r>
            <a:r>
              <a:rPr lang="ko-KR" altLang="en-US" sz="2000" dirty="0"/>
              <a:t>이 놀이는 </a:t>
            </a:r>
            <a:r>
              <a:rPr lang="ko-KR" altLang="en-US" sz="2000" dirty="0" err="1"/>
              <a:t>윷놀이</a:t>
            </a:r>
            <a:r>
              <a:rPr lang="ko-KR" altLang="en-US" sz="2000" b="1" dirty="0" err="1">
                <a:solidFill>
                  <a:srgbClr val="0070C0"/>
                </a:solidFill>
              </a:rPr>
              <a:t>라는</a:t>
            </a:r>
            <a:r>
              <a:rPr lang="ko-KR" altLang="en-US" sz="2000" dirty="0"/>
              <a:t> 한국의 전통 </a:t>
            </a:r>
            <a:r>
              <a:rPr lang="ko-KR" altLang="en-US" sz="2000" dirty="0" err="1"/>
              <a:t>놀이예요</a:t>
            </a:r>
            <a:r>
              <a:rPr lang="en-US" altLang="ko-KR" sz="2000" dirty="0"/>
              <a:t>.</a:t>
            </a:r>
          </a:p>
          <a:p>
            <a:pPr marL="0" indent="0">
              <a:buNone/>
            </a:pPr>
            <a:endParaRPr lang="en-US" sz="2000" b="1" dirty="0"/>
          </a:p>
          <a:p>
            <a:pPr fontAlgn="t"/>
            <a:r>
              <a:rPr lang="en-US" sz="2000" b="1" dirty="0"/>
              <a:t>Noun + (</a:t>
            </a:r>
            <a:r>
              <a:rPr lang="ko-KR" altLang="en-US" sz="2000" b="1" dirty="0"/>
              <a:t>이</a:t>
            </a:r>
            <a:r>
              <a:rPr lang="en-US" altLang="ko-KR" sz="2000" b="1" dirty="0"/>
              <a:t>) </a:t>
            </a:r>
            <a:r>
              <a:rPr lang="ko-KR" altLang="en-US" sz="2000" b="1" dirty="0"/>
              <a:t>라는 것</a:t>
            </a:r>
          </a:p>
          <a:p>
            <a:pPr marL="0" indent="0" fontAlgn="t">
              <a:buNone/>
            </a:pPr>
            <a:r>
              <a:rPr lang="ko-KR" altLang="en-US" sz="2000" dirty="0"/>
              <a:t>    </a:t>
            </a:r>
            <a:r>
              <a:rPr lang="en-US" sz="2000" dirty="0"/>
              <a:t>Defining nature of something</a:t>
            </a:r>
          </a:p>
          <a:p>
            <a:pPr fontAlgn="t">
              <a:buFont typeface="Arial" panose="020B0604020202020204" pitchFamily="34" charset="0"/>
              <a:buChar char="•"/>
            </a:pPr>
            <a:r>
              <a:rPr lang="ko-KR" altLang="en-US" sz="2000" dirty="0"/>
              <a:t>예</a:t>
            </a:r>
            <a:r>
              <a:rPr lang="en-US" altLang="ko-KR" sz="2000" dirty="0"/>
              <a:t>:</a:t>
            </a:r>
          </a:p>
          <a:p>
            <a:pPr marL="0" indent="0" fontAlgn="t">
              <a:buNone/>
            </a:pPr>
            <a:r>
              <a:rPr lang="ko-KR" altLang="en-US" sz="2000" dirty="0"/>
              <a:t>     이건 </a:t>
            </a:r>
            <a:r>
              <a:rPr lang="ko-KR" altLang="en-US" sz="2000" dirty="0" err="1"/>
              <a:t>갈비</a:t>
            </a:r>
            <a:r>
              <a:rPr lang="ko-KR" altLang="en-US" sz="2000" b="1" u="sng" dirty="0" err="1">
                <a:solidFill>
                  <a:srgbClr val="0070C0"/>
                </a:solidFill>
              </a:rPr>
              <a:t>라는</a:t>
            </a:r>
            <a:r>
              <a:rPr lang="ko-KR" altLang="en-US" sz="2000" b="1" u="sng" dirty="0">
                <a:solidFill>
                  <a:srgbClr val="0070C0"/>
                </a:solidFill>
              </a:rPr>
              <a:t> 것</a:t>
            </a:r>
            <a:r>
              <a:rPr lang="ko-KR" altLang="en-US" sz="2000" dirty="0"/>
              <a:t>이에요</a:t>
            </a:r>
            <a:r>
              <a:rPr lang="en-US" altLang="ko-KR" sz="2000" dirty="0"/>
              <a:t>.</a:t>
            </a:r>
          </a:p>
          <a:p>
            <a:pPr marL="0" indent="0" fontAlgn="t">
              <a:buNone/>
            </a:pPr>
            <a:r>
              <a:rPr lang="ko-KR" altLang="en-US" sz="2000" dirty="0"/>
              <a:t>     이 놀이는 </a:t>
            </a:r>
            <a:r>
              <a:rPr lang="ko-KR" altLang="en-US" sz="2000" dirty="0" err="1"/>
              <a:t>윷놀이</a:t>
            </a:r>
            <a:r>
              <a:rPr lang="ko-KR" altLang="en-US" sz="2000" b="1" u="sng" dirty="0" err="1">
                <a:solidFill>
                  <a:srgbClr val="0070C0"/>
                </a:solidFill>
              </a:rPr>
              <a:t>라는</a:t>
            </a:r>
            <a:r>
              <a:rPr lang="ko-KR" altLang="en-US" sz="2000" b="1" u="sng" dirty="0">
                <a:solidFill>
                  <a:srgbClr val="0070C0"/>
                </a:solidFill>
              </a:rPr>
              <a:t> 것</a:t>
            </a:r>
            <a:r>
              <a:rPr lang="ko-KR" altLang="en-US" sz="2000" dirty="0"/>
              <a:t>이에요</a:t>
            </a:r>
            <a:r>
              <a:rPr lang="en-US" altLang="ko-KR" sz="2000" dirty="0"/>
              <a:t>.</a:t>
            </a:r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dirty="0"/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D75143F7-1F1B-B743-B399-9D3FA63BCA63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654253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7AA15B81-A4D4-0C4D-83FA-D22E6046A2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32" y="212996"/>
            <a:ext cx="8424936" cy="6071967"/>
          </a:xfr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0C299F48-00D1-E647-80F1-0FF5E7C96A14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5D76C4F-48C0-914C-9A0D-5504174A83C0}"/>
              </a:ext>
            </a:extLst>
          </p:cNvPr>
          <p:cNvCxnSpPr/>
          <p:nvPr/>
        </p:nvCxnSpPr>
        <p:spPr>
          <a:xfrm>
            <a:off x="3131840" y="2924944"/>
            <a:ext cx="3312368" cy="144016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61262037-8C96-0442-926E-1CEDBC8AA922}"/>
              </a:ext>
            </a:extLst>
          </p:cNvPr>
          <p:cNvCxnSpPr>
            <a:cxnSpLocks/>
          </p:cNvCxnSpPr>
          <p:nvPr/>
        </p:nvCxnSpPr>
        <p:spPr>
          <a:xfrm flipV="1">
            <a:off x="3203848" y="2924944"/>
            <a:ext cx="3168352" cy="64807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85F6814-3186-2D49-AD73-CFB959773054}"/>
              </a:ext>
            </a:extLst>
          </p:cNvPr>
          <p:cNvCxnSpPr/>
          <p:nvPr/>
        </p:nvCxnSpPr>
        <p:spPr>
          <a:xfrm>
            <a:off x="3203848" y="4365104"/>
            <a:ext cx="3168352" cy="151216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6F70EBEF-FD39-CD47-8B10-85860FC1CEDE}"/>
              </a:ext>
            </a:extLst>
          </p:cNvPr>
          <p:cNvCxnSpPr/>
          <p:nvPr/>
        </p:nvCxnSpPr>
        <p:spPr>
          <a:xfrm flipV="1">
            <a:off x="3203848" y="3717032"/>
            <a:ext cx="3168352" cy="136815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A8A86794-FBF0-B540-9C4A-988E5D64891C}"/>
              </a:ext>
            </a:extLst>
          </p:cNvPr>
          <p:cNvCxnSpPr/>
          <p:nvPr/>
        </p:nvCxnSpPr>
        <p:spPr>
          <a:xfrm flipV="1">
            <a:off x="3131840" y="5157192"/>
            <a:ext cx="3240360" cy="72008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27247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7A173646-7DFC-9844-8CB3-ACC62C5BA6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324" y="188640"/>
            <a:ext cx="8686800" cy="5904656"/>
          </a:xfr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D02B484B-936C-3F48-8063-62C35D079C75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1E8BA03-1C0C-0C4B-BFDE-10E4ADEAFF97}"/>
              </a:ext>
            </a:extLst>
          </p:cNvPr>
          <p:cNvSpPr txBox="1"/>
          <p:nvPr/>
        </p:nvSpPr>
        <p:spPr>
          <a:xfrm>
            <a:off x="2843808" y="3458665"/>
            <a:ext cx="1296144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우승해서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478255E-97BE-B642-A377-4E2910F113B2}"/>
              </a:ext>
            </a:extLst>
          </p:cNvPr>
          <p:cNvSpPr txBox="1"/>
          <p:nvPr/>
        </p:nvSpPr>
        <p:spPr>
          <a:xfrm>
            <a:off x="2627784" y="4093995"/>
            <a:ext cx="1440160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선을 밟으면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733953A-FC94-6841-BD13-692E0D9A721F}"/>
              </a:ext>
            </a:extLst>
          </p:cNvPr>
          <p:cNvSpPr txBox="1"/>
          <p:nvPr/>
        </p:nvSpPr>
        <p:spPr>
          <a:xfrm>
            <a:off x="4824724" y="4743772"/>
            <a:ext cx="971412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묶어요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873B947-54E9-ED40-B893-0E37C533C54B}"/>
              </a:ext>
            </a:extLst>
          </p:cNvPr>
          <p:cNvSpPr txBox="1"/>
          <p:nvPr/>
        </p:nvSpPr>
        <p:spPr>
          <a:xfrm>
            <a:off x="3707904" y="5371515"/>
            <a:ext cx="1440160" cy="369332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기록했어요</a:t>
            </a:r>
            <a:r>
              <a:rPr lang="en-US" altLang="ko-KR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23338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589FC0CD-A11A-C344-8D2F-A9A3C6AF83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972" y="152968"/>
            <a:ext cx="8820472" cy="6163067"/>
          </a:xfr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9DBBDB0C-1207-5B46-A49B-992140170E0B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6D374D8-EE02-B24C-A1D5-70133354DF32}"/>
              </a:ext>
            </a:extLst>
          </p:cNvPr>
          <p:cNvSpPr txBox="1"/>
          <p:nvPr/>
        </p:nvSpPr>
        <p:spPr>
          <a:xfrm>
            <a:off x="4355976" y="1988840"/>
            <a:ext cx="2520280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dirty="0"/>
              <a:t>한국어를 잘하나 봐요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01641BF-1566-E645-9084-C9459B207398}"/>
              </a:ext>
            </a:extLst>
          </p:cNvPr>
          <p:cNvSpPr txBox="1"/>
          <p:nvPr/>
        </p:nvSpPr>
        <p:spPr>
          <a:xfrm>
            <a:off x="4211960" y="3068960"/>
            <a:ext cx="2520280" cy="369332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dirty="0"/>
              <a:t>바람이 많이 부나 봐요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74CCB50-01A8-494B-9EFA-61196C82BF07}"/>
              </a:ext>
            </a:extLst>
          </p:cNvPr>
          <p:cNvSpPr txBox="1"/>
          <p:nvPr/>
        </p:nvSpPr>
        <p:spPr>
          <a:xfrm>
            <a:off x="4572000" y="4149080"/>
            <a:ext cx="2952328" cy="369332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dirty="0"/>
              <a:t>한국 음악을 좋아하나 봐요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B2C046E-0DFE-5046-A4D6-384E69E56C16}"/>
              </a:ext>
            </a:extLst>
          </p:cNvPr>
          <p:cNvSpPr txBox="1"/>
          <p:nvPr/>
        </p:nvSpPr>
        <p:spPr>
          <a:xfrm>
            <a:off x="4427984" y="5229200"/>
            <a:ext cx="2520280" cy="369332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dirty="0"/>
              <a:t>교통사고가 났나 봐요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0572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5A7EB4C9-8DA3-644C-9B7C-7E15414D42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922" y="205776"/>
            <a:ext cx="8808156" cy="6163067"/>
          </a:xfrm>
          <a:ln>
            <a:noFill/>
          </a:ln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5C472264-C2BB-1D4C-BCCA-EAABB9008C1B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80709AE-FF84-CF44-A980-02A7298311DC}"/>
              </a:ext>
            </a:extLst>
          </p:cNvPr>
          <p:cNvSpPr txBox="1"/>
          <p:nvPr/>
        </p:nvSpPr>
        <p:spPr>
          <a:xfrm>
            <a:off x="1403648" y="2531853"/>
            <a:ext cx="1224136" cy="338554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sz="1600" dirty="0"/>
              <a:t>자주 하던</a:t>
            </a:r>
            <a:endParaRPr lang="en-US" sz="1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21636F9-41D4-CD42-96AB-DD1CF36EDA29}"/>
              </a:ext>
            </a:extLst>
          </p:cNvPr>
          <p:cNvSpPr txBox="1"/>
          <p:nvPr/>
        </p:nvSpPr>
        <p:spPr>
          <a:xfrm>
            <a:off x="1259632" y="3262402"/>
            <a:ext cx="1440160" cy="338554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sz="1600" dirty="0"/>
              <a:t>많이 한다는</a:t>
            </a:r>
            <a:endParaRPr lang="en-US" sz="16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8FF94B2-EC67-AD46-8063-90D0F4F0F623}"/>
              </a:ext>
            </a:extLst>
          </p:cNvPr>
          <p:cNvSpPr txBox="1"/>
          <p:nvPr/>
        </p:nvSpPr>
        <p:spPr>
          <a:xfrm>
            <a:off x="6660232" y="3972013"/>
            <a:ext cx="1224136" cy="338554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sz="1600" dirty="0"/>
              <a:t>이겼었는데</a:t>
            </a:r>
            <a:endParaRPr lang="en-US" sz="16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E160058-F380-8447-9D38-66BC3AB3CBEB}"/>
              </a:ext>
            </a:extLst>
          </p:cNvPr>
          <p:cNvSpPr txBox="1"/>
          <p:nvPr/>
        </p:nvSpPr>
        <p:spPr>
          <a:xfrm>
            <a:off x="4860032" y="4669511"/>
            <a:ext cx="1512168" cy="338554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sz="1600" dirty="0"/>
              <a:t>계속하다 보니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4870985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DA16CFFD-B041-664A-B7F7-34FD575E1E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145" y="260648"/>
            <a:ext cx="8409710" cy="6091059"/>
          </a:xfr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2E56B97D-195C-2746-B0B5-E171B2B6874A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6EB93C-FE55-9247-A977-326017C7BFBB}"/>
              </a:ext>
            </a:extLst>
          </p:cNvPr>
          <p:cNvSpPr txBox="1"/>
          <p:nvPr/>
        </p:nvSpPr>
        <p:spPr>
          <a:xfrm>
            <a:off x="4599940" y="2902926"/>
            <a:ext cx="1728192" cy="276999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sz="1200" dirty="0"/>
              <a:t>김치를 자주 먹다 보니</a:t>
            </a:r>
            <a:endParaRPr lang="en-US" sz="1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7B25ACA-9AF7-5E48-8611-07810A77949D}"/>
              </a:ext>
            </a:extLst>
          </p:cNvPr>
          <p:cNvSpPr txBox="1"/>
          <p:nvPr/>
        </p:nvSpPr>
        <p:spPr>
          <a:xfrm>
            <a:off x="2195736" y="4077072"/>
            <a:ext cx="1872208" cy="276999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sz="1200" dirty="0"/>
              <a:t>꾸준히 운동을 하다 보니</a:t>
            </a:r>
            <a:endParaRPr lang="en-US" sz="1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A7360A-B83D-6947-8B58-4CAA2C6D978C}"/>
              </a:ext>
            </a:extLst>
          </p:cNvPr>
          <p:cNvSpPr txBox="1"/>
          <p:nvPr/>
        </p:nvSpPr>
        <p:spPr>
          <a:xfrm>
            <a:off x="2123728" y="4880193"/>
            <a:ext cx="2088232" cy="276999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sz="1200" dirty="0"/>
              <a:t>한국 음악을 많이 듣다 보니</a:t>
            </a:r>
            <a:endParaRPr lang="en-US" sz="12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9244148-31D3-AB4D-9D6F-AD2554A747CF}"/>
              </a:ext>
            </a:extLst>
          </p:cNvPr>
          <p:cNvSpPr txBox="1"/>
          <p:nvPr/>
        </p:nvSpPr>
        <p:spPr>
          <a:xfrm>
            <a:off x="2010657" y="5733256"/>
            <a:ext cx="2201303" cy="276999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sz="1200" dirty="0"/>
              <a:t>한글학교에서 자주 하다 보니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81377152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4A1EA44D-FF13-3B4C-B001-52EA61A720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826" y="260648"/>
            <a:ext cx="8798348" cy="5653989"/>
          </a:xfr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44412BF0-5DA7-7245-A9CB-8336551EFEBF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ED43D3F-CEC3-114F-97A8-59E3A938E8ED}"/>
              </a:ext>
            </a:extLst>
          </p:cNvPr>
          <p:cNvSpPr txBox="1"/>
          <p:nvPr/>
        </p:nvSpPr>
        <p:spPr>
          <a:xfrm>
            <a:off x="1475656" y="2204864"/>
            <a:ext cx="56886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solidFill>
                  <a:srgbClr val="FF0000"/>
                </a:solidFill>
              </a:rPr>
              <a:t>수업시간에 큰 소리로 </a:t>
            </a:r>
            <a:r>
              <a:rPr lang="ko-KR" altLang="en-US" sz="1400" dirty="0" err="1">
                <a:solidFill>
                  <a:srgbClr val="FF0000"/>
                </a:solidFill>
              </a:rPr>
              <a:t>떠든다거나</a:t>
            </a:r>
            <a:r>
              <a:rPr lang="ko-KR" altLang="en-US" sz="1400" dirty="0">
                <a:solidFill>
                  <a:srgbClr val="FF0000"/>
                </a:solidFill>
              </a:rPr>
              <a:t> 쉬는 시간에 교실에서 뛰면 안 돼요</a:t>
            </a:r>
            <a:r>
              <a:rPr lang="en-US" altLang="ko-KR" sz="1400" dirty="0">
                <a:solidFill>
                  <a:srgbClr val="FF0000"/>
                </a:solidFill>
              </a:rPr>
              <a:t>.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3CB1152-8D68-8841-B092-BC7F3B956A19}"/>
              </a:ext>
            </a:extLst>
          </p:cNvPr>
          <p:cNvSpPr txBox="1"/>
          <p:nvPr/>
        </p:nvSpPr>
        <p:spPr>
          <a:xfrm>
            <a:off x="1475656" y="3275111"/>
            <a:ext cx="41044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solidFill>
                  <a:srgbClr val="FF0000"/>
                </a:solidFill>
              </a:rPr>
              <a:t>제가 어렸을 때 자주 하던 놀이는 고무줄놀이예요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5438B25-F83C-314F-95D9-D58014E97853}"/>
              </a:ext>
            </a:extLst>
          </p:cNvPr>
          <p:cNvSpPr txBox="1"/>
          <p:nvPr/>
        </p:nvSpPr>
        <p:spPr>
          <a:xfrm>
            <a:off x="1475656" y="4293096"/>
            <a:ext cx="3960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solidFill>
                  <a:srgbClr val="FF0000"/>
                </a:solidFill>
              </a:rPr>
              <a:t>제가 어렸을 때 자주 먹던 음식은 김치찌개예요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54D7B77-92B2-6345-9DBE-B30D7763FD19}"/>
              </a:ext>
            </a:extLst>
          </p:cNvPr>
          <p:cNvSpPr txBox="1"/>
          <p:nvPr/>
        </p:nvSpPr>
        <p:spPr>
          <a:xfrm>
            <a:off x="1475656" y="5301208"/>
            <a:ext cx="35283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solidFill>
                  <a:srgbClr val="FF0000"/>
                </a:solidFill>
              </a:rPr>
              <a:t>우리 나라는 한국에 비해서 커요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469108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71E93948-8C0D-0D47-A3FA-6E9E341B32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9" y="256435"/>
            <a:ext cx="8820471" cy="5976664"/>
          </a:xfr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416A951B-1826-EC44-A946-4D6A64E3AE1D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7" name="018.mp3" descr="018.mp3">
            <a:hlinkClick r:id="" action="ppaction://media"/>
            <a:extLst>
              <a:ext uri="{FF2B5EF4-FFF2-40B4-BE49-F238E27FC236}">
                <a16:creationId xmlns:a16="http://schemas.microsoft.com/office/drawing/2014/main" id="{321BC57F-2737-CB43-9E0A-985C3EC30B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36296" y="908720"/>
            <a:ext cx="812800" cy="8128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</p:pic>
      <p:sp>
        <p:nvSpPr>
          <p:cNvPr id="8" name="Donut 7">
            <a:extLst>
              <a:ext uri="{FF2B5EF4-FFF2-40B4-BE49-F238E27FC236}">
                <a16:creationId xmlns:a16="http://schemas.microsoft.com/office/drawing/2014/main" id="{C8A58AC8-6908-D848-B139-7859CEF49FF0}"/>
              </a:ext>
            </a:extLst>
          </p:cNvPr>
          <p:cNvSpPr/>
          <p:nvPr/>
        </p:nvSpPr>
        <p:spPr>
          <a:xfrm>
            <a:off x="1353674" y="5938263"/>
            <a:ext cx="288032" cy="288032"/>
          </a:xfrm>
          <a:prstGeom prst="donut">
            <a:avLst>
              <a:gd name="adj" fmla="val 6960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BB5C5E2-5451-704F-9F65-CF5EE6FB37B7}"/>
              </a:ext>
            </a:extLst>
          </p:cNvPr>
          <p:cNvSpPr/>
          <p:nvPr/>
        </p:nvSpPr>
        <p:spPr>
          <a:xfrm>
            <a:off x="5385574" y="4725144"/>
            <a:ext cx="3385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23F8B94-DEE4-5D47-BC88-673DFE55971C}"/>
              </a:ext>
            </a:extLst>
          </p:cNvPr>
          <p:cNvSpPr/>
          <p:nvPr/>
        </p:nvSpPr>
        <p:spPr>
          <a:xfrm flipH="1" flipV="1">
            <a:off x="5364088" y="4211796"/>
            <a:ext cx="3642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9834C3A-F171-C54A-A7BC-1733795161E8}"/>
              </a:ext>
            </a:extLst>
          </p:cNvPr>
          <p:cNvSpPr/>
          <p:nvPr/>
        </p:nvSpPr>
        <p:spPr>
          <a:xfrm>
            <a:off x="5364088" y="4437112"/>
            <a:ext cx="3642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186337723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873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8" grpId="0" animBg="1"/>
      <p:bldP spid="9" grpId="0"/>
      <p:bldP spid="11" grpId="0"/>
      <p:bldP spid="1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82C7C3F7-4F51-2C4A-8270-3125160A9F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04664"/>
            <a:ext cx="8640960" cy="5760640"/>
          </a:xfr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0E1213C4-13FB-FA48-932B-16FDF96B1BD7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1411B00-3065-9545-95B9-513C7F1E9EA6}"/>
              </a:ext>
            </a:extLst>
          </p:cNvPr>
          <p:cNvCxnSpPr/>
          <p:nvPr/>
        </p:nvCxnSpPr>
        <p:spPr>
          <a:xfrm>
            <a:off x="2051720" y="1052736"/>
            <a:ext cx="302433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Oval Callout 8">
            <a:extLst>
              <a:ext uri="{FF2B5EF4-FFF2-40B4-BE49-F238E27FC236}">
                <a16:creationId xmlns:a16="http://schemas.microsoft.com/office/drawing/2014/main" id="{12FF4C6D-C66E-1447-9E27-CF891493B99C}"/>
              </a:ext>
            </a:extLst>
          </p:cNvPr>
          <p:cNvSpPr/>
          <p:nvPr/>
        </p:nvSpPr>
        <p:spPr>
          <a:xfrm>
            <a:off x="6372200" y="4077072"/>
            <a:ext cx="2016224" cy="1152128"/>
          </a:xfrm>
          <a:prstGeom prst="wedgeEllipseCallout">
            <a:avLst>
              <a:gd name="adj1" fmla="val -58802"/>
              <a:gd name="adj2" fmla="val -71315"/>
            </a:avLst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ysClr val="windowText" lastClr="000000"/>
                </a:solidFill>
              </a:rPr>
              <a:t>작년과 지금의 차이</a:t>
            </a:r>
            <a:r>
              <a:rPr lang="en-US" altLang="ko-KR" dirty="0">
                <a:solidFill>
                  <a:sysClr val="windowText" lastClr="000000"/>
                </a:solidFill>
              </a:rPr>
              <a:t>?</a:t>
            </a:r>
            <a:endParaRPr lang="en-US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541651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02EFB-0F64-2048-9CAA-D4C43B9C69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592" y="-35698"/>
            <a:ext cx="7488832" cy="792088"/>
          </a:xfr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dirty="0"/>
              <a:t>복습 문법 내용 </a:t>
            </a:r>
            <a:endParaRPr 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EDFA24B1-FA4C-F649-B904-A7A0291E4C05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8E09D787-5EE0-BE42-87A4-841D064AC6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1035453"/>
              </p:ext>
            </p:extLst>
          </p:nvPr>
        </p:nvGraphicFramePr>
        <p:xfrm>
          <a:off x="899592" y="980728"/>
          <a:ext cx="7488832" cy="51845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88832">
                  <a:extLst>
                    <a:ext uri="{9D8B030D-6E8A-4147-A177-3AD203B41FA5}">
                      <a16:colId xmlns:a16="http://schemas.microsoft.com/office/drawing/2014/main" val="3644683105"/>
                    </a:ext>
                  </a:extLst>
                </a:gridCol>
              </a:tblGrid>
              <a:tr h="5184576">
                <a:tc>
                  <a:txBody>
                    <a:bodyPr/>
                    <a:lstStyle/>
                    <a:p>
                      <a:pPr marL="342900" indent="-342900">
                        <a:lnSpc>
                          <a:spcPct val="150000"/>
                        </a:lnSpc>
                        <a:buAutoNum type="arabicPeriod"/>
                      </a:pP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~</a:t>
                      </a: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ㄴ</a:t>
                      </a: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2800" b="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는다거나</a:t>
                      </a:r>
                      <a:endParaRPr lang="en-US" altLang="ko-KR" sz="28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342900" indent="-342900">
                        <a:lnSpc>
                          <a:spcPct val="150000"/>
                        </a:lnSpc>
                        <a:buAutoNum type="arabicPeriod"/>
                      </a:pP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~</a:t>
                      </a: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나 보다</a:t>
                      </a:r>
                      <a:endParaRPr lang="en-US" altLang="ko-KR" sz="28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342900" indent="-342900">
                        <a:lnSpc>
                          <a:spcPct val="150000"/>
                        </a:lnSpc>
                        <a:buAutoNum type="arabicPeriod"/>
                      </a:pP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~</a:t>
                      </a:r>
                      <a:r>
                        <a:rPr lang="ko-KR" altLang="en-US" sz="2800" b="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았</a:t>
                      </a: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2800" b="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었었</a:t>
                      </a: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~</a:t>
                      </a:r>
                    </a:p>
                    <a:p>
                      <a:pPr marL="342900" indent="-342900">
                        <a:lnSpc>
                          <a:spcPct val="150000"/>
                        </a:lnSpc>
                        <a:buAutoNum type="arabicPeriod"/>
                      </a:pP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~</a:t>
                      </a: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</a:t>
                      </a: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가</a:t>
                      </a: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보니</a:t>
                      </a: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까</a:t>
                      </a: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  <a:p>
                      <a:pPr marL="342900" indent="-342900">
                        <a:lnSpc>
                          <a:spcPct val="150000"/>
                        </a:lnSpc>
                        <a:buAutoNum type="arabicPeriod"/>
                      </a:pP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~</a:t>
                      </a: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에 비해</a:t>
                      </a: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</a:t>
                      </a: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  <a:p>
                      <a:pPr marL="342900" indent="-342900">
                        <a:lnSpc>
                          <a:spcPct val="150000"/>
                        </a:lnSpc>
                        <a:buAutoNum type="arabicPeriod"/>
                      </a:pP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~</a:t>
                      </a: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다는</a:t>
                      </a:r>
                      <a:endParaRPr lang="en-US" altLang="ko-KR" sz="28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342900" indent="-342900">
                        <a:lnSpc>
                          <a:spcPct val="150000"/>
                        </a:lnSpc>
                        <a:buAutoNum type="arabicPeriod"/>
                      </a:pP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~</a:t>
                      </a: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던</a:t>
                      </a:r>
                      <a:endParaRPr lang="en-US" altLang="ko-KR" sz="28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342900" indent="-342900">
                        <a:lnSpc>
                          <a:spcPct val="150000"/>
                        </a:lnSpc>
                        <a:buAutoNum type="arabicPeriod"/>
                      </a:pP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~(</a:t>
                      </a: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이</a:t>
                      </a: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라는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>
                    <a:solidFill>
                      <a:schemeClr val="accent3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1738644"/>
                  </a:ext>
                </a:extLst>
              </a:tr>
            </a:tbl>
          </a:graphicData>
        </a:graphic>
      </p:graphicFrame>
      <p:sp>
        <p:nvSpPr>
          <p:cNvPr id="12" name="Oval Callout 11">
            <a:extLst>
              <a:ext uri="{FF2B5EF4-FFF2-40B4-BE49-F238E27FC236}">
                <a16:creationId xmlns:a16="http://schemas.microsoft.com/office/drawing/2014/main" id="{C492F05D-60C2-E843-A139-7984D70F08F5}"/>
              </a:ext>
            </a:extLst>
          </p:cNvPr>
          <p:cNvSpPr/>
          <p:nvPr/>
        </p:nvSpPr>
        <p:spPr>
          <a:xfrm>
            <a:off x="5004048" y="1072296"/>
            <a:ext cx="2910802" cy="2588987"/>
          </a:xfrm>
          <a:prstGeom prst="wedgeEllipseCallout">
            <a:avLst>
              <a:gd name="adj1" fmla="val 3653"/>
              <a:gd name="adj2" fmla="val 90668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2000" dirty="0"/>
              <a:t>지금까지 배운 </a:t>
            </a:r>
            <a:r>
              <a:rPr lang="en-US" altLang="ko-KR" sz="2000" dirty="0"/>
              <a:t>6</a:t>
            </a:r>
            <a:r>
              <a:rPr lang="ko-KR" altLang="en-US" sz="2000" dirty="0"/>
              <a:t>과 </a:t>
            </a:r>
            <a:r>
              <a:rPr lang="en-US" altLang="ko-KR" sz="2000" dirty="0"/>
              <a:t>–</a:t>
            </a:r>
            <a:r>
              <a:rPr lang="ko-KR" altLang="en-US" sz="2000" dirty="0"/>
              <a:t> </a:t>
            </a:r>
            <a:r>
              <a:rPr lang="en-US" altLang="ko-KR" sz="2000" dirty="0"/>
              <a:t>9</a:t>
            </a:r>
            <a:r>
              <a:rPr lang="ko-KR" altLang="en-US" sz="2000" dirty="0"/>
              <a:t>과의 단어와 문법들을 다시 복습해 봅시다</a:t>
            </a:r>
            <a:r>
              <a:rPr lang="en-US" altLang="ko-KR" sz="2000" dirty="0"/>
              <a:t>.</a:t>
            </a:r>
          </a:p>
        </p:txBody>
      </p:sp>
      <p:pic>
        <p:nvPicPr>
          <p:cNvPr id="14" name="Content Placeholder 14">
            <a:extLst>
              <a:ext uri="{FF2B5EF4-FFF2-40B4-BE49-F238E27FC236}">
                <a16:creationId xmlns:a16="http://schemas.microsoft.com/office/drawing/2014/main" id="{F19E335E-6A4B-C646-9308-18468A3CF9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5085184"/>
            <a:ext cx="2272406" cy="97631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308503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8C48CD6F-E5B6-494F-9D13-DEC1EE0E30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439" y="341784"/>
            <a:ext cx="8009122" cy="6019051"/>
          </a:xfr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C1BD40A3-A5E5-A54C-BD5C-D5C3BD862042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Frame 6">
            <a:extLst>
              <a:ext uri="{FF2B5EF4-FFF2-40B4-BE49-F238E27FC236}">
                <a16:creationId xmlns:a16="http://schemas.microsoft.com/office/drawing/2014/main" id="{8430B2D3-E99F-F54D-8AA0-825C3857D396}"/>
              </a:ext>
            </a:extLst>
          </p:cNvPr>
          <p:cNvSpPr/>
          <p:nvPr/>
        </p:nvSpPr>
        <p:spPr>
          <a:xfrm>
            <a:off x="2195736" y="2708920"/>
            <a:ext cx="2736304" cy="360040"/>
          </a:xfrm>
          <a:prstGeom prst="frame">
            <a:avLst>
              <a:gd name="adj1" fmla="val 687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Donut 7">
            <a:extLst>
              <a:ext uri="{FF2B5EF4-FFF2-40B4-BE49-F238E27FC236}">
                <a16:creationId xmlns:a16="http://schemas.microsoft.com/office/drawing/2014/main" id="{3472763A-F327-744A-A237-65F49BAB92DF}"/>
              </a:ext>
            </a:extLst>
          </p:cNvPr>
          <p:cNvSpPr/>
          <p:nvPr/>
        </p:nvSpPr>
        <p:spPr>
          <a:xfrm>
            <a:off x="5292080" y="1988840"/>
            <a:ext cx="1008112" cy="432048"/>
          </a:xfrm>
          <a:prstGeom prst="donut">
            <a:avLst>
              <a:gd name="adj" fmla="val 91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Down Arrow 8">
            <a:extLst>
              <a:ext uri="{FF2B5EF4-FFF2-40B4-BE49-F238E27FC236}">
                <a16:creationId xmlns:a16="http://schemas.microsoft.com/office/drawing/2014/main" id="{7670428D-9D11-6340-AAA4-1971B2CD5B09}"/>
              </a:ext>
            </a:extLst>
          </p:cNvPr>
          <p:cNvSpPr/>
          <p:nvPr/>
        </p:nvSpPr>
        <p:spPr>
          <a:xfrm>
            <a:off x="1680533" y="3212975"/>
            <a:ext cx="45719" cy="2494105"/>
          </a:xfrm>
          <a:prstGeom prst="down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0430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picture containing bird&#10;&#10;Description automatically generated">
            <a:extLst>
              <a:ext uri="{FF2B5EF4-FFF2-40B4-BE49-F238E27FC236}">
                <a16:creationId xmlns:a16="http://schemas.microsoft.com/office/drawing/2014/main" id="{41CA5CC1-D4B7-D742-B5C7-E33343719B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286" y="349990"/>
            <a:ext cx="8961139" cy="6001717"/>
          </a:xfr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70DFDE35-E75A-464F-8B79-5ED93F0E7E8B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Donut 6">
            <a:extLst>
              <a:ext uri="{FF2B5EF4-FFF2-40B4-BE49-F238E27FC236}">
                <a16:creationId xmlns:a16="http://schemas.microsoft.com/office/drawing/2014/main" id="{F8C7841B-291C-1C46-81B8-8F6D0E03383D}"/>
              </a:ext>
            </a:extLst>
          </p:cNvPr>
          <p:cNvSpPr/>
          <p:nvPr/>
        </p:nvSpPr>
        <p:spPr>
          <a:xfrm>
            <a:off x="993634" y="1096804"/>
            <a:ext cx="216024" cy="288032"/>
          </a:xfrm>
          <a:prstGeom prst="donut">
            <a:avLst>
              <a:gd name="adj" fmla="val 6960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701A7C1-BEF2-5543-998A-AB70B74D104D}"/>
              </a:ext>
            </a:extLst>
          </p:cNvPr>
          <p:cNvSpPr/>
          <p:nvPr/>
        </p:nvSpPr>
        <p:spPr>
          <a:xfrm>
            <a:off x="5359926" y="3059668"/>
            <a:ext cx="3642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ECCB32F-3F83-094A-A233-C77B6CF5F128}"/>
              </a:ext>
            </a:extLst>
          </p:cNvPr>
          <p:cNvSpPr/>
          <p:nvPr/>
        </p:nvSpPr>
        <p:spPr>
          <a:xfrm>
            <a:off x="5359926" y="3419708"/>
            <a:ext cx="3642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D0457AB-322C-7441-B674-1DD5380919B3}"/>
              </a:ext>
            </a:extLst>
          </p:cNvPr>
          <p:cNvSpPr/>
          <p:nvPr/>
        </p:nvSpPr>
        <p:spPr>
          <a:xfrm>
            <a:off x="5385574" y="3851756"/>
            <a:ext cx="3385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425570110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/>
      <p:bldP spid="10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AAD344-A700-3A4A-9438-CE56679CC4AE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altLang="ko-KR" sz="4000" dirty="0"/>
              <a:t>&lt;</a:t>
            </a:r>
            <a:r>
              <a:rPr lang="ko-KR" altLang="en-US" sz="4000" dirty="0"/>
              <a:t>편식은 안녕</a:t>
            </a:r>
            <a:r>
              <a:rPr lang="en-US" altLang="ko-KR" sz="4000" dirty="0"/>
              <a:t>!&gt;</a:t>
            </a:r>
            <a:r>
              <a:rPr lang="ko-KR" altLang="en-US" sz="4000" dirty="0"/>
              <a:t>   </a:t>
            </a:r>
            <a:r>
              <a:rPr lang="ko-KR" altLang="en-US" sz="2800" dirty="0"/>
              <a:t>영상 보기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0EE2EF-2287-B14E-BF6C-9E3607246A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020" y="1633224"/>
            <a:ext cx="8383960" cy="64364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0" indent="0">
              <a:buNone/>
            </a:pPr>
            <a:r>
              <a:rPr lang="ko-KR" altLang="en-US" sz="2600" dirty="0">
                <a:hlinkClick r:id="rId2"/>
              </a:rPr>
              <a:t> </a:t>
            </a:r>
            <a:r>
              <a:rPr lang="en-US" sz="2800" dirty="0">
                <a:hlinkClick r:id="rId3"/>
              </a:rPr>
              <a:t>https://www.youtube.com/watch?v=4wBbn~b0DFM</a:t>
            </a:r>
            <a:endParaRPr lang="en-US" sz="2600" dirty="0">
              <a:solidFill>
                <a:schemeClr val="tx1"/>
              </a:solidFill>
            </a:endParaRP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4ACC38A2-C11F-9B4C-A504-F943BB88F622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Rounded Rectangular Callout 7">
            <a:extLst>
              <a:ext uri="{FF2B5EF4-FFF2-40B4-BE49-F238E27FC236}">
                <a16:creationId xmlns:a16="http://schemas.microsoft.com/office/drawing/2014/main" id="{DA82FFE3-0AE5-4E42-B26D-7FB93D6F3609}"/>
              </a:ext>
            </a:extLst>
          </p:cNvPr>
          <p:cNvSpPr/>
          <p:nvPr/>
        </p:nvSpPr>
        <p:spPr>
          <a:xfrm>
            <a:off x="6732240" y="3424324"/>
            <a:ext cx="2108920" cy="2596964"/>
          </a:xfrm>
          <a:prstGeom prst="wedgeRoundRectCallout">
            <a:avLst>
              <a:gd name="adj1" fmla="val -25242"/>
              <a:gd name="adj2" fmla="val -86996"/>
              <a:gd name="adj3" fmla="val 1666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dirty="0">
                <a:solidFill>
                  <a:schemeClr val="tx1"/>
                </a:solidFill>
              </a:rPr>
              <a:t>위의 영상을 통해 좋은 생활습관 가지는 방법에 대해 배워 봅시다</a:t>
            </a:r>
            <a:r>
              <a:rPr lang="en-US" altLang="ko-KR" dirty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4" descr="A picture containing box, clock&#10;&#10;Description automatically generated">
            <a:extLst>
              <a:ext uri="{FF2B5EF4-FFF2-40B4-BE49-F238E27FC236}">
                <a16:creationId xmlns:a16="http://schemas.microsoft.com/office/drawing/2014/main" id="{82EEB26C-921F-8B40-A1A1-C84A9FBB75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798772"/>
            <a:ext cx="5472608" cy="297718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86238576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AAD344-A700-3A4A-9438-CE56679CC4AE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altLang="ko-KR" sz="4000" dirty="0"/>
              <a:t>&lt;</a:t>
            </a:r>
            <a:r>
              <a:rPr lang="ko-KR" altLang="en-US" sz="4000" dirty="0"/>
              <a:t>편식은 안녕</a:t>
            </a:r>
            <a:r>
              <a:rPr lang="en-US" altLang="ko-KR" sz="4000" dirty="0"/>
              <a:t>!&gt;</a:t>
            </a:r>
            <a:r>
              <a:rPr lang="ko-KR" altLang="en-US" sz="4000" dirty="0"/>
              <a:t>   </a:t>
            </a:r>
            <a:r>
              <a:rPr lang="ko-KR" altLang="en-US" sz="3200" dirty="0"/>
              <a:t>영상 쓰기 과제</a:t>
            </a:r>
            <a:endParaRPr lang="en-US" sz="3200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4ACC38A2-C11F-9B4C-A504-F943BB88F622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28F6CF-71CE-CD48-892E-BE981F85E090}"/>
              </a:ext>
            </a:extLst>
          </p:cNvPr>
          <p:cNvSpPr txBox="1"/>
          <p:nvPr/>
        </p:nvSpPr>
        <p:spPr>
          <a:xfrm>
            <a:off x="4942384" y="1826545"/>
            <a:ext cx="3744416" cy="378565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ko-KR" altLang="en-US" sz="2000" dirty="0"/>
              <a:t>영상을 보고 다음 질문에 답을 하세요</a:t>
            </a:r>
            <a:r>
              <a:rPr lang="en-US" altLang="ko-KR" sz="2000" dirty="0"/>
              <a:t>.</a:t>
            </a:r>
          </a:p>
          <a:p>
            <a:pPr marL="342900" indent="-342900">
              <a:buAutoNum type="arabicParenR"/>
            </a:pPr>
            <a:r>
              <a:rPr lang="en-US" altLang="ko-KR" sz="2000" dirty="0"/>
              <a:t>‘</a:t>
            </a:r>
            <a:r>
              <a:rPr lang="ko-KR" altLang="en-US" sz="2000" dirty="0"/>
              <a:t>편식</a:t>
            </a:r>
            <a:r>
              <a:rPr lang="en-US" altLang="ko-KR" sz="2000" dirty="0"/>
              <a:t>’</a:t>
            </a:r>
            <a:r>
              <a:rPr lang="ko-KR" altLang="en-US" sz="2000" dirty="0"/>
              <a:t>의 뜻이 뭐예요</a:t>
            </a:r>
            <a:r>
              <a:rPr lang="en-US" altLang="ko-KR" sz="2000" dirty="0"/>
              <a:t>?</a:t>
            </a:r>
          </a:p>
          <a:p>
            <a:pPr marL="342900" indent="-342900">
              <a:buAutoNum type="arabicParenR"/>
            </a:pPr>
            <a:r>
              <a:rPr lang="ko-KR" altLang="en-US" sz="2000" dirty="0"/>
              <a:t>편식하면 안 되는 이유가 뭐예요</a:t>
            </a:r>
            <a:r>
              <a:rPr lang="en-US" altLang="ko-KR" sz="2000" dirty="0"/>
              <a:t>?</a:t>
            </a:r>
          </a:p>
          <a:p>
            <a:r>
              <a:rPr lang="en-US" altLang="ko-KR" sz="2000" dirty="0"/>
              <a:t>3)</a:t>
            </a:r>
            <a:r>
              <a:rPr lang="ko-KR" altLang="en-US" sz="2000" dirty="0"/>
              <a:t> 음식물 쓰레기는 어떤     </a:t>
            </a:r>
            <a:endParaRPr lang="en-US" altLang="ko-KR" sz="2000" dirty="0"/>
          </a:p>
          <a:p>
            <a:r>
              <a:rPr lang="ko-KR" altLang="en-US" sz="2000" dirty="0"/>
              <a:t>     오염을 일으킬까요</a:t>
            </a:r>
            <a:r>
              <a:rPr lang="en-US" altLang="ko-KR" sz="2000" dirty="0"/>
              <a:t>?</a:t>
            </a:r>
          </a:p>
          <a:p>
            <a:r>
              <a:rPr lang="en-US" altLang="ko-KR" sz="2000" dirty="0"/>
              <a:t>4)</a:t>
            </a:r>
            <a:r>
              <a:rPr lang="ko-KR" altLang="en-US" sz="2000" dirty="0"/>
              <a:t> 음식물 쓰레기가 아닌    </a:t>
            </a:r>
            <a:endParaRPr lang="en-US" altLang="ko-KR" sz="2000" dirty="0"/>
          </a:p>
          <a:p>
            <a:r>
              <a:rPr lang="ko-KR" altLang="en-US" sz="2000" dirty="0"/>
              <a:t>   것에는 어떤 것들이 있어요</a:t>
            </a:r>
            <a:r>
              <a:rPr lang="en-US" altLang="ko-KR" sz="2000" dirty="0"/>
              <a:t>?</a:t>
            </a:r>
          </a:p>
          <a:p>
            <a:endParaRPr lang="en-US" altLang="ko-KR" sz="2000" dirty="0"/>
          </a:p>
          <a:p>
            <a:r>
              <a:rPr lang="en-US" altLang="ko-KR" sz="2000" dirty="0"/>
              <a:t>2.</a:t>
            </a:r>
            <a:r>
              <a:rPr lang="ko-KR" altLang="en-US" sz="2000" dirty="0"/>
              <a:t> 음식물 쓰레기를 잘 분류해서 버리는 방법을 설명해 보세요</a:t>
            </a:r>
            <a:r>
              <a:rPr lang="en-US" altLang="ko-KR" sz="2000" dirty="0"/>
              <a:t>.</a:t>
            </a:r>
          </a:p>
        </p:txBody>
      </p:sp>
      <p:pic>
        <p:nvPicPr>
          <p:cNvPr id="6" name="Picture 5" descr="A picture containing cake, birthday, table, decorated&#10;&#10;Description automatically generated">
            <a:extLst>
              <a:ext uri="{FF2B5EF4-FFF2-40B4-BE49-F238E27FC236}">
                <a16:creationId xmlns:a16="http://schemas.microsoft.com/office/drawing/2014/main" id="{BCD67C6B-4B0B-A444-B490-1FD5D72DBE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276872"/>
            <a:ext cx="3714173" cy="30963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46982585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0F1C5FFD-B66E-1345-8A31-744A165BC9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76" y="186772"/>
            <a:ext cx="8988847" cy="6163067"/>
          </a:xfr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BE9DE4F1-DD97-444E-A344-CA37B3FC4C39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17567A9-C53C-4F4B-8EC1-8644CDEE33D2}"/>
              </a:ext>
            </a:extLst>
          </p:cNvPr>
          <p:cNvCxnSpPr>
            <a:cxnSpLocks/>
          </p:cNvCxnSpPr>
          <p:nvPr/>
        </p:nvCxnSpPr>
        <p:spPr>
          <a:xfrm>
            <a:off x="539552" y="4725144"/>
            <a:ext cx="259228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870D027-FE3A-6147-9D9B-01844FCDB9FE}"/>
              </a:ext>
            </a:extLst>
          </p:cNvPr>
          <p:cNvCxnSpPr>
            <a:cxnSpLocks/>
          </p:cNvCxnSpPr>
          <p:nvPr/>
        </p:nvCxnSpPr>
        <p:spPr>
          <a:xfrm>
            <a:off x="539552" y="5445224"/>
            <a:ext cx="237626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Frame 10">
            <a:extLst>
              <a:ext uri="{FF2B5EF4-FFF2-40B4-BE49-F238E27FC236}">
                <a16:creationId xmlns:a16="http://schemas.microsoft.com/office/drawing/2014/main" id="{7397A46B-9421-C543-A900-6CD5C2F96E49}"/>
              </a:ext>
            </a:extLst>
          </p:cNvPr>
          <p:cNvSpPr/>
          <p:nvPr/>
        </p:nvSpPr>
        <p:spPr>
          <a:xfrm>
            <a:off x="2339752" y="1124744"/>
            <a:ext cx="2376264" cy="432044"/>
          </a:xfrm>
          <a:prstGeom prst="frame">
            <a:avLst>
              <a:gd name="adj1" fmla="val 5117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74582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A907E4AD-F646-5440-A64D-C68A80C2C0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124743"/>
            <a:ext cx="8229600" cy="5226963"/>
          </a:xfr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B833E439-3D0E-394F-ACFA-937EC02DA967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Cloud Callout 6">
            <a:extLst>
              <a:ext uri="{FF2B5EF4-FFF2-40B4-BE49-F238E27FC236}">
                <a16:creationId xmlns:a16="http://schemas.microsoft.com/office/drawing/2014/main" id="{B5BD4485-069D-4F4B-AE2B-E9E32BA05874}"/>
              </a:ext>
            </a:extLst>
          </p:cNvPr>
          <p:cNvSpPr/>
          <p:nvPr/>
        </p:nvSpPr>
        <p:spPr>
          <a:xfrm>
            <a:off x="6166520" y="2708920"/>
            <a:ext cx="2520280" cy="2664296"/>
          </a:xfrm>
          <a:prstGeom prst="cloudCallout">
            <a:avLst>
              <a:gd name="adj1" fmla="val -92271"/>
              <a:gd name="adj2" fmla="val 1185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dirty="0">
                <a:solidFill>
                  <a:schemeClr val="tx1"/>
                </a:solidFill>
              </a:rPr>
              <a:t>제시카에게 어떤 말을 해주고 싶은지 자세히 써 보세요</a:t>
            </a:r>
            <a:r>
              <a:rPr lang="en-US" altLang="ko-KR" dirty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7634E6-DCC1-464E-B08E-697296250D7A}"/>
              </a:ext>
            </a:extLst>
          </p:cNvPr>
          <p:cNvSpPr txBox="1"/>
          <p:nvPr/>
        </p:nvSpPr>
        <p:spPr>
          <a:xfrm>
            <a:off x="611560" y="404664"/>
            <a:ext cx="7920880" cy="492443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400" dirty="0"/>
              <a:t>                                  </a:t>
            </a:r>
            <a:r>
              <a:rPr lang="ko-KR" altLang="en-US" sz="2600" dirty="0"/>
              <a:t>쓰기 과제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5101213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67314E24-9AAA-E145-9EC6-2130AF101A42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9" name="Content Placeholder 8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CF8177A4-6FDE-8A4D-AC2A-4C821DB7CB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49241"/>
            <a:ext cx="8496944" cy="5865267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427CD37-51EE-684E-A3D2-90B325A994A3}"/>
              </a:ext>
            </a:extLst>
          </p:cNvPr>
          <p:cNvSpPr txBox="1"/>
          <p:nvPr/>
        </p:nvSpPr>
        <p:spPr>
          <a:xfrm>
            <a:off x="3419872" y="2132856"/>
            <a:ext cx="504056" cy="892552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600" dirty="0"/>
              <a:t>간</a:t>
            </a:r>
            <a:endParaRPr lang="en-US" altLang="ko-KR" sz="2600" dirty="0"/>
          </a:p>
          <a:p>
            <a:r>
              <a:rPr lang="ko-KR" altLang="en-US" sz="2600" dirty="0"/>
              <a:t>식</a:t>
            </a:r>
            <a:endParaRPr lang="en-US" sz="26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E6C2AE1-6049-8E48-932A-0300C372373C}"/>
              </a:ext>
            </a:extLst>
          </p:cNvPr>
          <p:cNvSpPr txBox="1"/>
          <p:nvPr/>
        </p:nvSpPr>
        <p:spPr>
          <a:xfrm>
            <a:off x="3419872" y="3414602"/>
            <a:ext cx="1152128" cy="492443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600" dirty="0"/>
              <a:t> 공  중</a:t>
            </a:r>
            <a:endParaRPr lang="en-US" sz="26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D9DE9EB-8153-5F42-A768-176BF2AC79E8}"/>
              </a:ext>
            </a:extLst>
          </p:cNvPr>
          <p:cNvSpPr txBox="1"/>
          <p:nvPr/>
        </p:nvSpPr>
        <p:spPr>
          <a:xfrm>
            <a:off x="3419872" y="3464421"/>
            <a:ext cx="504056" cy="1692771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600" dirty="0"/>
              <a:t>공</a:t>
            </a:r>
            <a:endParaRPr lang="en-US" altLang="ko-KR" sz="2600" dirty="0"/>
          </a:p>
          <a:p>
            <a:r>
              <a:rPr lang="ko-KR" altLang="en-US" sz="2600" dirty="0"/>
              <a:t>기</a:t>
            </a:r>
            <a:endParaRPr lang="en-US" altLang="ko-KR" sz="2600" dirty="0"/>
          </a:p>
          <a:p>
            <a:r>
              <a:rPr lang="ko-KR" altLang="en-US" sz="2600" dirty="0"/>
              <a:t>놀</a:t>
            </a:r>
            <a:endParaRPr lang="en-US" altLang="ko-KR" sz="2600" dirty="0"/>
          </a:p>
          <a:p>
            <a:r>
              <a:rPr lang="ko-KR" altLang="en-US" sz="2600" dirty="0"/>
              <a:t>이</a:t>
            </a:r>
            <a:endParaRPr lang="en-US" sz="26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C49CF48-60D9-8641-8E1B-CE2E58FA4903}"/>
              </a:ext>
            </a:extLst>
          </p:cNvPr>
          <p:cNvSpPr txBox="1"/>
          <p:nvPr/>
        </p:nvSpPr>
        <p:spPr>
          <a:xfrm>
            <a:off x="5652120" y="2660719"/>
            <a:ext cx="648072" cy="1200329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400" dirty="0"/>
              <a:t>양</a:t>
            </a:r>
            <a:endParaRPr lang="en-US" altLang="ko-KR" sz="2400" dirty="0"/>
          </a:p>
          <a:p>
            <a:r>
              <a:rPr lang="ko-KR" altLang="en-US" sz="2400" dirty="0"/>
              <a:t>치</a:t>
            </a:r>
            <a:endParaRPr lang="en-US" altLang="ko-KR" sz="2400" dirty="0"/>
          </a:p>
          <a:p>
            <a:r>
              <a:rPr lang="ko-KR" altLang="en-US" sz="2400" dirty="0"/>
              <a:t>질</a:t>
            </a:r>
            <a:endParaRPr lang="en-US" sz="24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297F305-9D73-5149-8640-BCD621DB64D7}"/>
              </a:ext>
            </a:extLst>
          </p:cNvPr>
          <p:cNvSpPr txBox="1"/>
          <p:nvPr/>
        </p:nvSpPr>
        <p:spPr>
          <a:xfrm>
            <a:off x="5148064" y="3429000"/>
            <a:ext cx="1152128" cy="461665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400" dirty="0"/>
              <a:t> 물  질</a:t>
            </a:r>
            <a:endParaRPr lang="en-US" sz="24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7C852A7-0D61-A141-ADEA-C565A2B719B5}"/>
              </a:ext>
            </a:extLst>
          </p:cNvPr>
          <p:cNvSpPr txBox="1"/>
          <p:nvPr/>
        </p:nvSpPr>
        <p:spPr>
          <a:xfrm>
            <a:off x="6876256" y="2660719"/>
            <a:ext cx="576064" cy="1200329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400" dirty="0"/>
              <a:t>경</a:t>
            </a:r>
            <a:endParaRPr lang="en-US" altLang="ko-KR" sz="2400" dirty="0"/>
          </a:p>
          <a:p>
            <a:r>
              <a:rPr lang="ko-KR" altLang="en-US" sz="2400" dirty="0"/>
              <a:t>기 장</a:t>
            </a:r>
            <a:endParaRPr lang="en-US" sz="24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E75BBB2-63C1-A34A-84E5-43BA0871F8A9}"/>
              </a:ext>
            </a:extLst>
          </p:cNvPr>
          <p:cNvSpPr txBox="1"/>
          <p:nvPr/>
        </p:nvSpPr>
        <p:spPr>
          <a:xfrm>
            <a:off x="6876256" y="3443516"/>
            <a:ext cx="1152128" cy="461665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400" dirty="0"/>
              <a:t> 장  수</a:t>
            </a:r>
            <a:endParaRPr lang="en-US" sz="24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C18CAA2-9EE3-804F-B412-F9F64CC9B4BA}"/>
              </a:ext>
            </a:extLst>
          </p:cNvPr>
          <p:cNvSpPr txBox="1"/>
          <p:nvPr/>
        </p:nvSpPr>
        <p:spPr>
          <a:xfrm>
            <a:off x="6300192" y="3905181"/>
            <a:ext cx="576064" cy="1200329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400" dirty="0"/>
              <a:t>환 </a:t>
            </a:r>
            <a:endParaRPr lang="en-US" altLang="ko-KR" sz="2400" dirty="0"/>
          </a:p>
          <a:p>
            <a:r>
              <a:rPr lang="ko-KR" altLang="en-US" sz="2400" dirty="0"/>
              <a:t>절</a:t>
            </a:r>
            <a:endParaRPr lang="en-US" altLang="ko-KR" sz="2400" dirty="0"/>
          </a:p>
          <a:p>
            <a:r>
              <a:rPr lang="ko-KR" altLang="en-US" sz="2400" dirty="0"/>
              <a:t>기</a:t>
            </a:r>
            <a:endParaRPr lang="en-US" sz="24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F23ECB1-21C2-1E47-8F6C-D3ED1A49E4C8}"/>
              </a:ext>
            </a:extLst>
          </p:cNvPr>
          <p:cNvSpPr txBox="1"/>
          <p:nvPr/>
        </p:nvSpPr>
        <p:spPr>
          <a:xfrm>
            <a:off x="4572000" y="4725144"/>
            <a:ext cx="2304256" cy="461665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400" dirty="0"/>
              <a:t> 사   방   치   기</a:t>
            </a:r>
            <a:endParaRPr lang="en-US" sz="24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292F76B-74F1-E640-B873-62007A9639AF}"/>
              </a:ext>
            </a:extLst>
          </p:cNvPr>
          <p:cNvSpPr txBox="1"/>
          <p:nvPr/>
        </p:nvSpPr>
        <p:spPr>
          <a:xfrm>
            <a:off x="4572000" y="4742137"/>
            <a:ext cx="576064" cy="1200329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400" dirty="0"/>
              <a:t>사</a:t>
            </a:r>
            <a:endParaRPr lang="en-US" altLang="ko-KR" sz="2400" dirty="0"/>
          </a:p>
          <a:p>
            <a:r>
              <a:rPr lang="ko-KR" altLang="en-US" sz="2400" dirty="0"/>
              <a:t>각</a:t>
            </a:r>
            <a:endParaRPr lang="en-US" altLang="ko-KR" sz="2400" dirty="0"/>
          </a:p>
          <a:p>
            <a:r>
              <a:rPr lang="ko-KR" altLang="en-US" sz="2400" dirty="0"/>
              <a:t>형</a:t>
            </a:r>
            <a:endParaRPr lang="en-US" sz="24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370C252-187D-2343-A581-FF00BD8E2073}"/>
              </a:ext>
            </a:extLst>
          </p:cNvPr>
          <p:cNvSpPr txBox="1"/>
          <p:nvPr/>
        </p:nvSpPr>
        <p:spPr>
          <a:xfrm>
            <a:off x="1691680" y="4296239"/>
            <a:ext cx="2880320" cy="461665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400" dirty="0"/>
              <a:t>고   무   줄    놀   이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12257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8" grpId="1" animBg="1"/>
      <p:bldP spid="19" grpId="0" animBg="1"/>
      <p:bldP spid="20" grpId="0" animBg="1"/>
      <p:bldP spid="2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67314E24-9AAA-E145-9EC6-2130AF101A42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3" name="Content Placeholder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A7C10407-D2FD-B243-AC74-BAE6CE3917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56" y="332656"/>
            <a:ext cx="8507288" cy="5832648"/>
          </a:xfrm>
        </p:spPr>
      </p:pic>
    </p:spTree>
    <p:extLst>
      <p:ext uri="{BB962C8B-B14F-4D97-AF65-F5344CB8AC3E}">
        <p14:creationId xmlns:p14="http://schemas.microsoft.com/office/powerpoint/2010/main" val="602405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67314E24-9AAA-E145-9EC6-2130AF101A42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3" name="Content Placeholder 2" descr="A picture containing bird&#10;&#10;Description automatically generated">
            <a:extLst>
              <a:ext uri="{FF2B5EF4-FFF2-40B4-BE49-F238E27FC236}">
                <a16:creationId xmlns:a16="http://schemas.microsoft.com/office/drawing/2014/main" id="{BC21B561-1ED1-2C44-AEAD-080BA131F6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780" y="116632"/>
            <a:ext cx="8748464" cy="5976664"/>
          </a:xfrm>
        </p:spPr>
      </p:pic>
      <p:sp>
        <p:nvSpPr>
          <p:cNvPr id="4" name="Frame 3">
            <a:extLst>
              <a:ext uri="{FF2B5EF4-FFF2-40B4-BE49-F238E27FC236}">
                <a16:creationId xmlns:a16="http://schemas.microsoft.com/office/drawing/2014/main" id="{7BFAAE8C-BE9F-1F4D-B7CB-1AF4B669EF63}"/>
              </a:ext>
            </a:extLst>
          </p:cNvPr>
          <p:cNvSpPr/>
          <p:nvPr/>
        </p:nvSpPr>
        <p:spPr>
          <a:xfrm>
            <a:off x="3347864" y="620688"/>
            <a:ext cx="2520280" cy="720080"/>
          </a:xfrm>
          <a:prstGeom prst="frame">
            <a:avLst>
              <a:gd name="adj1" fmla="val 3641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5389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67314E24-9AAA-E145-9EC6-2130AF101A42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AA86515D-039E-8846-834A-10DA6E7FFB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4664"/>
            <a:ext cx="9144000" cy="5721499"/>
          </a:xfrm>
        </p:spPr>
      </p:pic>
      <p:sp>
        <p:nvSpPr>
          <p:cNvPr id="5" name="Cloud Callout 4">
            <a:extLst>
              <a:ext uri="{FF2B5EF4-FFF2-40B4-BE49-F238E27FC236}">
                <a16:creationId xmlns:a16="http://schemas.microsoft.com/office/drawing/2014/main" id="{D0935418-4E9A-5B49-BDF5-DD6DE4D5B467}"/>
              </a:ext>
            </a:extLst>
          </p:cNvPr>
          <p:cNvSpPr/>
          <p:nvPr/>
        </p:nvSpPr>
        <p:spPr>
          <a:xfrm>
            <a:off x="5652120" y="3573016"/>
            <a:ext cx="1440160" cy="1080120"/>
          </a:xfrm>
          <a:prstGeom prst="cloudCallout">
            <a:avLst>
              <a:gd name="adj1" fmla="val -79207"/>
              <a:gd name="adj2" fmla="val -4718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tx1"/>
                </a:solidFill>
              </a:rPr>
              <a:t>주사위를 가지고 놀아요</a:t>
            </a:r>
            <a:r>
              <a:rPr lang="en-US" altLang="ko-KR" sz="1400" dirty="0">
                <a:solidFill>
                  <a:schemeClr val="tx1"/>
                </a:solidFill>
              </a:rPr>
              <a:t>!</a:t>
            </a:r>
            <a:endParaRPr lang="en-US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1446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27B280A-7FFF-D849-82ED-96A11F319D32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kumimoji="1" lang="en-US" altLang="ko-KR" dirty="0"/>
              <a:t>Quizlet </a:t>
            </a:r>
            <a:r>
              <a:rPr kumimoji="1" lang="ko-KR" altLang="en-US" dirty="0"/>
              <a:t>단어 연습 </a:t>
            </a:r>
            <a:endParaRPr kumimoji="1" lang="ko-US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55397C6-CE29-1849-A196-B5C5F968B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535" y="1598065"/>
            <a:ext cx="8686800" cy="4525963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kumimoji="1" lang="en-US" altLang="ko-KR" dirty="0"/>
              <a:t>Quizlet </a:t>
            </a:r>
            <a:r>
              <a:rPr kumimoji="1" lang="ko-KR" altLang="en-US" dirty="0"/>
              <a:t>단어 연습하기 </a:t>
            </a:r>
            <a:r>
              <a:rPr kumimoji="1" lang="en-US" altLang="ko-KR" dirty="0"/>
              <a:t>--</a:t>
            </a:r>
            <a:r>
              <a:rPr kumimoji="1" lang="ko-KR" altLang="en-US" dirty="0"/>
              <a:t>  </a:t>
            </a:r>
            <a:endParaRPr kumimoji="1" lang="en-US" altLang="ko-KR" dirty="0"/>
          </a:p>
          <a:p>
            <a:pPr marL="0" indent="0">
              <a:buFontTx/>
              <a:buNone/>
              <a:defRPr/>
            </a:pPr>
            <a:r>
              <a:rPr kumimoji="1" lang="en-US" altLang="ko-KR" dirty="0"/>
              <a:t>10</a:t>
            </a:r>
            <a:r>
              <a:rPr kumimoji="1" lang="ko-KR" altLang="en-US" dirty="0"/>
              <a:t>과 </a:t>
            </a:r>
            <a:r>
              <a:rPr kumimoji="1" lang="en-US" altLang="ko-KR" dirty="0"/>
              <a:t>“</a:t>
            </a:r>
            <a:r>
              <a:rPr kumimoji="1" lang="ko-KR" altLang="en-US" dirty="0"/>
              <a:t>복습 </a:t>
            </a:r>
            <a:r>
              <a:rPr kumimoji="1" lang="en-US" altLang="ko-KR" dirty="0"/>
              <a:t>2”</a:t>
            </a:r>
          </a:p>
          <a:p>
            <a:pPr marL="0" indent="0">
              <a:buFontTx/>
              <a:buNone/>
              <a:defRPr/>
            </a:pPr>
            <a:endParaRPr kumimoji="1" lang="en-US" altLang="ko-KR" dirty="0"/>
          </a:p>
          <a:p>
            <a:pPr marL="0" indent="0">
              <a:buNone/>
              <a:defRPr/>
            </a:pPr>
            <a:endParaRPr lang="en-US" dirty="0"/>
          </a:p>
          <a:p>
            <a:pPr marL="0" indent="0">
              <a:buFontTx/>
              <a:buNone/>
              <a:defRPr/>
            </a:pPr>
            <a:endParaRPr kumimoji="1" lang="en-US" altLang="ko-US" dirty="0"/>
          </a:p>
          <a:p>
            <a:pPr marL="0" indent="0">
              <a:buFontTx/>
              <a:buNone/>
              <a:defRPr/>
            </a:pPr>
            <a:endParaRPr kumimoji="1" lang="ko-US" alt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5EF2F20-94ED-F743-84C6-B9C40C62D32E}"/>
              </a:ext>
            </a:extLst>
          </p:cNvPr>
          <p:cNvSpPr txBox="1"/>
          <p:nvPr/>
        </p:nvSpPr>
        <p:spPr>
          <a:xfrm>
            <a:off x="4283968" y="836712"/>
            <a:ext cx="288032" cy="1512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F52780A-6C1B-2340-9819-4AF3B75619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0960397"/>
              </p:ext>
            </p:extLst>
          </p:nvPr>
        </p:nvGraphicFramePr>
        <p:xfrm>
          <a:off x="2267744" y="2852936"/>
          <a:ext cx="5328592" cy="3271092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5328592">
                  <a:extLst>
                    <a:ext uri="{9D8B030D-6E8A-4147-A177-3AD203B41FA5}">
                      <a16:colId xmlns:a16="http://schemas.microsoft.com/office/drawing/2014/main" val="3143815816"/>
                    </a:ext>
                  </a:extLst>
                </a:gridCol>
              </a:tblGrid>
              <a:tr h="3271092">
                <a:tc>
                  <a:txBody>
                    <a:bodyPr/>
                    <a:lstStyle/>
                    <a:p>
                      <a:r>
                        <a:rPr lang="en-US" altLang="ko-KR" sz="2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 </a:t>
                      </a:r>
                      <a:r>
                        <a:rPr lang="ko-KR" altLang="en-US" sz="2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과 골고루</a:t>
                      </a:r>
                      <a:r>
                        <a:rPr lang="en-US" altLang="ko-KR" sz="2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2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맛있게</a:t>
                      </a:r>
                      <a:r>
                        <a:rPr lang="en-US" altLang="ko-KR" sz="2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! </a:t>
                      </a:r>
                      <a:endParaRPr lang="ko-KR" altLang="en-US" sz="2600" b="0" dirty="0"/>
                    </a:p>
                    <a:p>
                      <a:r>
                        <a:rPr lang="en-US" sz="2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/>
                        </a:rPr>
                        <a:t>http://</a:t>
                      </a:r>
                      <a:r>
                        <a:rPr lang="en-US" sz="26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/>
                        </a:rPr>
                        <a:t>gg.gg</a:t>
                      </a:r>
                      <a:r>
                        <a:rPr lang="en-US" sz="2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/>
                        </a:rPr>
                        <a:t>/i6ufn </a:t>
                      </a:r>
                      <a:endParaRPr lang="en-US" sz="2600" b="0" dirty="0"/>
                    </a:p>
                    <a:p>
                      <a:r>
                        <a:rPr lang="en-US" sz="2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 </a:t>
                      </a:r>
                      <a:r>
                        <a:rPr lang="ko-KR" altLang="en-US" sz="2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과 규칙적으로 건강하게</a:t>
                      </a:r>
                      <a:r>
                        <a:rPr lang="en-US" altLang="ko-KR" sz="2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! </a:t>
                      </a:r>
                      <a:endParaRPr lang="ko-KR" altLang="en-US" sz="2600" b="0" dirty="0"/>
                    </a:p>
                    <a:p>
                      <a:r>
                        <a:rPr lang="en-US" sz="2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/>
                        </a:rPr>
                        <a:t>http://</a:t>
                      </a:r>
                      <a:r>
                        <a:rPr lang="en-US" sz="26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/>
                        </a:rPr>
                        <a:t>gg.gg</a:t>
                      </a:r>
                      <a:r>
                        <a:rPr lang="en-US" sz="2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/>
                        </a:rPr>
                        <a:t>/i6uh5 </a:t>
                      </a:r>
                      <a:endParaRPr lang="en-US" sz="2600" b="0" dirty="0"/>
                    </a:p>
                    <a:p>
                      <a:r>
                        <a:rPr lang="en-US" sz="2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 </a:t>
                      </a:r>
                      <a:r>
                        <a:rPr lang="ko-KR" altLang="en-US" sz="2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과 신나는 운동 경기 </a:t>
                      </a:r>
                      <a:endParaRPr lang="ko-KR" altLang="en-US" sz="2600" b="0" dirty="0"/>
                    </a:p>
                    <a:p>
                      <a:r>
                        <a:rPr lang="en-US" sz="2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/>
                        </a:rPr>
                        <a:t>http://</a:t>
                      </a:r>
                      <a:r>
                        <a:rPr lang="en-US" sz="26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/>
                        </a:rPr>
                        <a:t>gg.gg</a:t>
                      </a:r>
                      <a:r>
                        <a:rPr lang="en-US" sz="2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/>
                        </a:rPr>
                        <a:t>/i6uhz </a:t>
                      </a:r>
                      <a:endParaRPr lang="en-US" sz="2600" b="0" dirty="0"/>
                    </a:p>
                    <a:p>
                      <a:r>
                        <a:rPr lang="en-US" sz="2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  <a:r>
                        <a:rPr lang="ko-KR" altLang="en-US" sz="2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과 우리 공기놀이 하자 </a:t>
                      </a:r>
                      <a:endParaRPr lang="ko-KR" altLang="en-US" sz="2600" b="0" dirty="0"/>
                    </a:p>
                    <a:p>
                      <a:r>
                        <a:rPr lang="en-US" sz="2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/>
                        </a:rPr>
                        <a:t>http://</a:t>
                      </a:r>
                      <a:r>
                        <a:rPr lang="en-US" sz="26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/>
                        </a:rPr>
                        <a:t>gg.gg</a:t>
                      </a:r>
                      <a:r>
                        <a:rPr lang="en-US" sz="2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/>
                        </a:rPr>
                        <a:t>/i6uin </a:t>
                      </a:r>
                      <a:endParaRPr lang="en-US" sz="2600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78529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116370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AAD344-A700-3A4A-9438-CE56679CC4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altLang="ko-KR" sz="4000" dirty="0"/>
              <a:t>&lt;</a:t>
            </a:r>
            <a:r>
              <a:rPr lang="ko-KR" altLang="en-US" sz="4000" dirty="0"/>
              <a:t>비석치기</a:t>
            </a:r>
            <a:r>
              <a:rPr lang="en-US" altLang="ko-KR" sz="4000" dirty="0"/>
              <a:t>&gt;</a:t>
            </a:r>
            <a:r>
              <a:rPr lang="ko-KR" altLang="en-US" sz="4000" dirty="0"/>
              <a:t>   </a:t>
            </a:r>
            <a:r>
              <a:rPr lang="ko-KR" altLang="en-US" sz="2800" dirty="0"/>
              <a:t>전통 놀이 영상 보기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0EE2EF-2287-B14E-BF6C-9E3607246A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020" y="1633224"/>
            <a:ext cx="8383960" cy="64364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0" indent="0">
              <a:buNone/>
            </a:pPr>
            <a:r>
              <a:rPr lang="ko-KR" altLang="en-US" sz="2600" dirty="0">
                <a:hlinkClick r:id="rId2"/>
              </a:rPr>
              <a:t> </a:t>
            </a:r>
            <a:r>
              <a:rPr lang="en-US" sz="2800" dirty="0">
                <a:hlinkClick r:id="rId3"/>
              </a:rPr>
              <a:t>https://www.youtube.com/watch?v=MvcFBCWO~9I</a:t>
            </a:r>
            <a:endParaRPr lang="en-US" sz="2600" dirty="0">
              <a:solidFill>
                <a:schemeClr val="tx1"/>
              </a:solidFill>
            </a:endParaRP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4ACC38A2-C11F-9B4C-A504-F943BB88F622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Rounded Rectangular Callout 7">
            <a:extLst>
              <a:ext uri="{FF2B5EF4-FFF2-40B4-BE49-F238E27FC236}">
                <a16:creationId xmlns:a16="http://schemas.microsoft.com/office/drawing/2014/main" id="{DA82FFE3-0AE5-4E42-B26D-7FB93D6F3609}"/>
              </a:ext>
            </a:extLst>
          </p:cNvPr>
          <p:cNvSpPr/>
          <p:nvPr/>
        </p:nvSpPr>
        <p:spPr>
          <a:xfrm>
            <a:off x="6732240" y="3424324"/>
            <a:ext cx="2108920" cy="2596964"/>
          </a:xfrm>
          <a:prstGeom prst="wedgeRoundRectCallout">
            <a:avLst>
              <a:gd name="adj1" fmla="val -25242"/>
              <a:gd name="adj2" fmla="val -86996"/>
              <a:gd name="adj3" fmla="val 1666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dirty="0">
                <a:solidFill>
                  <a:schemeClr val="tx1"/>
                </a:solidFill>
              </a:rPr>
              <a:t>위의 영상을 통해 한국의 전통 놀이인 </a:t>
            </a:r>
            <a:r>
              <a:rPr lang="en-US" altLang="ko-KR" dirty="0">
                <a:solidFill>
                  <a:schemeClr val="tx1"/>
                </a:solidFill>
              </a:rPr>
              <a:t>‘</a:t>
            </a:r>
            <a:r>
              <a:rPr lang="ko-KR" altLang="en-US" dirty="0">
                <a:solidFill>
                  <a:schemeClr val="tx1"/>
                </a:solidFill>
              </a:rPr>
              <a:t>비석치기 놀이</a:t>
            </a:r>
            <a:r>
              <a:rPr lang="en-US" altLang="ko-KR" dirty="0">
                <a:solidFill>
                  <a:schemeClr val="tx1"/>
                </a:solidFill>
              </a:rPr>
              <a:t>’</a:t>
            </a:r>
            <a:r>
              <a:rPr lang="ko-KR" altLang="en-US" dirty="0">
                <a:solidFill>
                  <a:schemeClr val="tx1"/>
                </a:solidFill>
              </a:rPr>
              <a:t>에 대해 배워 봅시다</a:t>
            </a:r>
            <a:r>
              <a:rPr lang="en-US" altLang="ko-KR" dirty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2" name="Picture 11" descr="A close up of a piece of paper&#10;&#10;Description automatically generated">
            <a:extLst>
              <a:ext uri="{FF2B5EF4-FFF2-40B4-BE49-F238E27FC236}">
                <a16:creationId xmlns:a16="http://schemas.microsoft.com/office/drawing/2014/main" id="{3B1EE759-AF60-3641-8A24-69D5FFC335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584464"/>
            <a:ext cx="5184576" cy="3292808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372465669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8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AAD344-A700-3A4A-9438-CE56679CC4AE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altLang="ko-KR" sz="4000" dirty="0"/>
              <a:t>&lt;</a:t>
            </a:r>
            <a:r>
              <a:rPr lang="ko-KR" altLang="en-US" sz="4000" dirty="0"/>
              <a:t>비석치기</a:t>
            </a:r>
            <a:r>
              <a:rPr lang="en-US" altLang="ko-KR" sz="4000" dirty="0"/>
              <a:t>&gt;</a:t>
            </a:r>
            <a:r>
              <a:rPr lang="ko-KR" altLang="en-US" sz="4000" dirty="0"/>
              <a:t>   </a:t>
            </a:r>
            <a:r>
              <a:rPr lang="ko-KR" altLang="en-US" sz="3200" dirty="0"/>
              <a:t>영상 쓰기 과제</a:t>
            </a:r>
            <a:endParaRPr lang="en-US" sz="3200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4ACC38A2-C11F-9B4C-A504-F943BB88F622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28F6CF-71CE-CD48-892E-BE981F85E090}"/>
              </a:ext>
            </a:extLst>
          </p:cNvPr>
          <p:cNvSpPr txBox="1"/>
          <p:nvPr/>
        </p:nvSpPr>
        <p:spPr>
          <a:xfrm>
            <a:off x="5107636" y="1906110"/>
            <a:ext cx="3579164" cy="3477875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ko-KR" altLang="en-US" sz="2000" dirty="0"/>
              <a:t>영상을 보고 다음 질문에 답을 하세요</a:t>
            </a:r>
            <a:r>
              <a:rPr lang="en-US" altLang="ko-KR" sz="2000" dirty="0"/>
              <a:t>.</a:t>
            </a:r>
          </a:p>
          <a:p>
            <a:pPr marL="457200" indent="-457200">
              <a:buAutoNum type="arabicParenR"/>
            </a:pPr>
            <a:r>
              <a:rPr lang="ko-KR" altLang="en-US" sz="2000" dirty="0"/>
              <a:t>이 놀이는 몇 명이 놀 수 있는 놀이인가요</a:t>
            </a:r>
            <a:r>
              <a:rPr lang="en-US" altLang="ko-KR" sz="2000" dirty="0"/>
              <a:t>?</a:t>
            </a:r>
          </a:p>
          <a:p>
            <a:pPr marL="457200" indent="-457200">
              <a:buAutoNum type="arabicParenR"/>
            </a:pPr>
            <a:r>
              <a:rPr lang="ko-KR" altLang="en-US" sz="2000" dirty="0"/>
              <a:t>비석치기 놀이의 방법에 대해 써 보세요</a:t>
            </a:r>
            <a:r>
              <a:rPr lang="en-US" altLang="ko-KR" sz="2000" dirty="0"/>
              <a:t>.</a:t>
            </a:r>
          </a:p>
          <a:p>
            <a:pPr marL="342900" indent="-342900">
              <a:buAutoNum type="arabicParenR"/>
            </a:pPr>
            <a:r>
              <a:rPr lang="ko-KR" altLang="en-US" sz="2000" dirty="0"/>
              <a:t>비석치기 놀이의 단계를 설명해 보세요</a:t>
            </a:r>
            <a:r>
              <a:rPr lang="en-US" altLang="ko-KR" sz="2000" dirty="0"/>
              <a:t>.</a:t>
            </a:r>
            <a:r>
              <a:rPr lang="ko-KR" altLang="en-US" sz="2000" dirty="0"/>
              <a:t> </a:t>
            </a:r>
            <a:endParaRPr lang="en-US" altLang="ko-KR" sz="2000" dirty="0"/>
          </a:p>
          <a:p>
            <a:pPr marL="342900" indent="-342900">
              <a:buAutoNum type="arabicParenR"/>
            </a:pPr>
            <a:endParaRPr lang="en-US" altLang="ko-KR" sz="2000" dirty="0"/>
          </a:p>
          <a:p>
            <a:r>
              <a:rPr lang="en-US" altLang="ko-KR" sz="2000" dirty="0"/>
              <a:t>2.</a:t>
            </a:r>
            <a:r>
              <a:rPr lang="ko-KR" altLang="en-US" sz="2000" dirty="0"/>
              <a:t>여러분도 비석치기 놀이를 해 본 경험이 있어요</a:t>
            </a:r>
            <a:r>
              <a:rPr lang="en-US" altLang="ko-KR" sz="2000" dirty="0"/>
              <a:t>?</a:t>
            </a:r>
          </a:p>
        </p:txBody>
      </p:sp>
      <p:pic>
        <p:nvPicPr>
          <p:cNvPr id="5" name="Picture 4" descr="A picture containing indoor, child, table, photo&#10;&#10;Description automatically generated">
            <a:extLst>
              <a:ext uri="{FF2B5EF4-FFF2-40B4-BE49-F238E27FC236}">
                <a16:creationId xmlns:a16="http://schemas.microsoft.com/office/drawing/2014/main" id="{DF0EAF88-8863-B848-9E95-C29AD77948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906110"/>
            <a:ext cx="3960440" cy="388843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66850220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CD88B-1B8B-5143-983D-6D4E8C254F0C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err="1"/>
              <a:t>Flipgrid</a:t>
            </a:r>
            <a:r>
              <a:rPr lang="ko-KR" altLang="en-US" sz="3200" dirty="0"/>
              <a:t>에서 영상 녹화하기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AFF83A-A9B4-9746-BA29-9ECACFC7D0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931" y="1715623"/>
            <a:ext cx="8229600" cy="2692889"/>
          </a:xfrm>
          <a:solidFill>
            <a:schemeClr val="accent5">
              <a:lumMod val="9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sz="2600" dirty="0" err="1">
                <a:solidFill>
                  <a:schemeClr val="tx1"/>
                </a:solidFill>
              </a:rPr>
              <a:t>Flipgrid</a:t>
            </a:r>
            <a:r>
              <a:rPr lang="ko-KR" altLang="en-US" sz="2600" dirty="0">
                <a:solidFill>
                  <a:schemeClr val="tx1"/>
                </a:solidFill>
              </a:rPr>
              <a:t>에서 교사가 영상 녹화를 해서 과제를 남기고 학생들이 과제를 영상으로 제출하기</a:t>
            </a:r>
            <a:endParaRPr lang="en-US" altLang="ko-KR" sz="2600" dirty="0">
              <a:solidFill>
                <a:schemeClr val="tx1"/>
              </a:solidFill>
            </a:endParaRPr>
          </a:p>
          <a:p>
            <a:r>
              <a:rPr lang="ko-KR" altLang="en-US" sz="2600" dirty="0">
                <a:solidFill>
                  <a:schemeClr val="tx1"/>
                </a:solidFill>
              </a:rPr>
              <a:t>교사</a:t>
            </a:r>
            <a:r>
              <a:rPr lang="en-US" altLang="ko-KR" sz="2600" dirty="0">
                <a:solidFill>
                  <a:schemeClr val="tx1"/>
                </a:solidFill>
              </a:rPr>
              <a:t>:</a:t>
            </a:r>
            <a:r>
              <a:rPr lang="ko-KR" altLang="en-US" sz="2600" dirty="0">
                <a:solidFill>
                  <a:schemeClr val="tx1"/>
                </a:solidFill>
              </a:rPr>
              <a:t> </a:t>
            </a:r>
            <a:r>
              <a:rPr lang="en-US" sz="2600" dirty="0">
                <a:solidFill>
                  <a:schemeClr val="tx1"/>
                </a:solidFill>
              </a:rPr>
              <a:t>Flipgrid.com</a:t>
            </a:r>
            <a:r>
              <a:rPr lang="ko-KR" altLang="en-US" sz="2600" dirty="0">
                <a:solidFill>
                  <a:schemeClr val="tx1"/>
                </a:solidFill>
              </a:rPr>
              <a:t>으로 들어가 </a:t>
            </a:r>
            <a:r>
              <a:rPr lang="en-US" sz="2600" dirty="0">
                <a:solidFill>
                  <a:schemeClr val="tx1"/>
                </a:solidFill>
              </a:rPr>
              <a:t>sign up </a:t>
            </a:r>
            <a:r>
              <a:rPr lang="ko-KR" altLang="en-US" sz="2600" dirty="0">
                <a:solidFill>
                  <a:schemeClr val="tx1"/>
                </a:solidFill>
              </a:rPr>
              <a:t>을 하고 반을 새로 만들어 자유롭게 사용하면 됨 </a:t>
            </a:r>
            <a:r>
              <a:rPr lang="en-US" altLang="ko-KR" sz="2600" dirty="0">
                <a:solidFill>
                  <a:schemeClr val="tx1"/>
                </a:solidFill>
              </a:rPr>
              <a:t>(</a:t>
            </a:r>
            <a:r>
              <a:rPr lang="ko-KR" altLang="en-US" sz="2600" dirty="0">
                <a:solidFill>
                  <a:schemeClr val="tx1"/>
                </a:solidFill>
              </a:rPr>
              <a:t>무료 사이트</a:t>
            </a:r>
            <a:r>
              <a:rPr lang="en-US" altLang="ko-KR" sz="2600" dirty="0">
                <a:solidFill>
                  <a:schemeClr val="tx1"/>
                </a:solidFill>
              </a:rPr>
              <a:t>).</a:t>
            </a:r>
          </a:p>
          <a:p>
            <a:r>
              <a:rPr lang="ko-KR" altLang="en-US" sz="2600" dirty="0">
                <a:solidFill>
                  <a:schemeClr val="tx1"/>
                </a:solidFill>
              </a:rPr>
              <a:t>학생</a:t>
            </a:r>
            <a:r>
              <a:rPr lang="en-US" altLang="ko-KR" sz="2600" dirty="0">
                <a:solidFill>
                  <a:schemeClr val="tx1"/>
                </a:solidFill>
              </a:rPr>
              <a:t>:</a:t>
            </a:r>
            <a:r>
              <a:rPr lang="ko-KR" altLang="en-US" sz="2600" dirty="0">
                <a:solidFill>
                  <a:schemeClr val="tx1"/>
                </a:solidFill>
              </a:rPr>
              <a:t> 오늘의 과제 </a:t>
            </a:r>
            <a:r>
              <a:rPr lang="en-US" altLang="ko-KR" sz="2600" dirty="0">
                <a:solidFill>
                  <a:schemeClr val="tx1"/>
                </a:solidFill>
              </a:rPr>
              <a:t>–</a:t>
            </a:r>
            <a:r>
              <a:rPr lang="ko-KR" altLang="en-US" sz="2600" dirty="0">
                <a:solidFill>
                  <a:schemeClr val="tx1"/>
                </a:solidFill>
              </a:rPr>
              <a:t> </a:t>
            </a:r>
            <a:r>
              <a:rPr lang="en-US" altLang="ko-KR" sz="2600" dirty="0">
                <a:solidFill>
                  <a:schemeClr val="tx1"/>
                </a:solidFill>
              </a:rPr>
              <a:t>“</a:t>
            </a:r>
            <a:r>
              <a:rPr lang="ko-KR" altLang="en-US" sz="2600" dirty="0">
                <a:solidFill>
                  <a:schemeClr val="tx1"/>
                </a:solidFill>
              </a:rPr>
              <a:t>나의 하루 일과</a:t>
            </a:r>
            <a:r>
              <a:rPr lang="en-US" altLang="ko-KR" sz="2600" dirty="0">
                <a:solidFill>
                  <a:schemeClr val="tx1"/>
                </a:solidFill>
              </a:rPr>
              <a:t>”</a:t>
            </a:r>
            <a:r>
              <a:rPr lang="ko-KR" altLang="en-US" sz="2600" dirty="0">
                <a:solidFill>
                  <a:schemeClr val="tx1"/>
                </a:solidFill>
              </a:rPr>
              <a:t>에 대해 자세히 이야기하기 </a:t>
            </a:r>
            <a:r>
              <a:rPr lang="en-US" altLang="ko-KR" sz="2600" dirty="0">
                <a:solidFill>
                  <a:schemeClr val="tx1"/>
                </a:solidFill>
              </a:rPr>
              <a:t>(</a:t>
            </a:r>
            <a:r>
              <a:rPr lang="ko-KR" altLang="en-US" sz="2600" dirty="0">
                <a:solidFill>
                  <a:schemeClr val="tx1"/>
                </a:solidFill>
              </a:rPr>
              <a:t>아침</a:t>
            </a:r>
            <a:r>
              <a:rPr lang="en-US" altLang="ko-KR" sz="2600" dirty="0">
                <a:solidFill>
                  <a:schemeClr val="tx1"/>
                </a:solidFill>
              </a:rPr>
              <a:t>-</a:t>
            </a:r>
            <a:r>
              <a:rPr lang="ko-KR" altLang="en-US" sz="2600" dirty="0">
                <a:solidFill>
                  <a:schemeClr val="tx1"/>
                </a:solidFill>
              </a:rPr>
              <a:t>점심</a:t>
            </a:r>
            <a:r>
              <a:rPr lang="en-US" altLang="ko-KR" sz="2600" dirty="0">
                <a:solidFill>
                  <a:schemeClr val="tx1"/>
                </a:solidFill>
              </a:rPr>
              <a:t>-</a:t>
            </a:r>
            <a:r>
              <a:rPr lang="ko-KR" altLang="en-US" sz="2600" dirty="0">
                <a:solidFill>
                  <a:schemeClr val="tx1"/>
                </a:solidFill>
              </a:rPr>
              <a:t>저녁</a:t>
            </a:r>
            <a:r>
              <a:rPr lang="en-US" altLang="ko-KR" sz="2600" dirty="0">
                <a:solidFill>
                  <a:schemeClr val="tx1"/>
                </a:solidFill>
              </a:rPr>
              <a:t>)</a:t>
            </a:r>
            <a:endParaRPr lang="en-US" dirty="0"/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A20FD400-FF73-BC4E-B05A-A88B766EC5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797152"/>
            <a:ext cx="8229600" cy="1461861"/>
          </a:xfrm>
          <a:prstGeom prst="rect">
            <a:avLst/>
          </a:prstGeo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597A7106-FA53-FA44-90F9-D9FD64044164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8678494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2E06BE0-6F75-4949-8A2D-9B5908408CE9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pPr>
              <a:defRPr/>
            </a:pPr>
            <a:r>
              <a:rPr kumimoji="1" lang="ko-US" altLang="en-US" dirty="0"/>
              <a:t>오늘의</a:t>
            </a:r>
            <a:r>
              <a:rPr kumimoji="1" lang="ko-KR" altLang="en-US" dirty="0"/>
              <a:t> </a:t>
            </a:r>
            <a:r>
              <a:rPr kumimoji="1" lang="ko-US" altLang="en-US" dirty="0"/>
              <a:t>숙제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2C897D7-421F-C645-AD1B-3B11287D52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559223"/>
            <a:ext cx="8229600" cy="3739554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altLang="ko-KR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1.</a:t>
            </a:r>
            <a:r>
              <a:rPr lang="ko-KR" altLang="en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US" altLang="en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오늘의</a:t>
            </a:r>
            <a:r>
              <a:rPr lang="ko-KR" altLang="en-US" sz="240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10</a:t>
            </a:r>
            <a:r>
              <a:rPr lang="ko-KR" altLang="en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과 문법 </a:t>
            </a:r>
            <a:r>
              <a:rPr lang="en-US" altLang="ko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PPT </a:t>
            </a:r>
            <a:r>
              <a:rPr lang="ko-US" altLang="ko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복습</a:t>
            </a:r>
            <a:r>
              <a:rPr lang="ko-US" altLang="en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하기</a:t>
            </a:r>
            <a:endParaRPr lang="ko-US" altLang="ko-US" sz="2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buFontTx/>
              <a:buNone/>
              <a:defRPr/>
            </a:pPr>
            <a:r>
              <a:rPr lang="ko-KR" altLang="en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 </a:t>
            </a:r>
            <a:r>
              <a:rPr lang="en-US" altLang="ko-KR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&lt;</a:t>
            </a:r>
            <a:r>
              <a:rPr lang="ko-KR" altLang="en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비석치기</a:t>
            </a:r>
            <a:r>
              <a:rPr lang="en-US" altLang="ko-KR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&gt;</a:t>
            </a:r>
            <a:r>
              <a:rPr lang="ko-KR" altLang="en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영상 </a:t>
            </a:r>
            <a:r>
              <a:rPr lang="ko-US" altLang="ko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질문에 답하기</a:t>
            </a:r>
            <a:endParaRPr lang="en-US" altLang="ko-US" sz="2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buFontTx/>
              <a:buNone/>
              <a:defRPr/>
            </a:pPr>
            <a:r>
              <a:rPr lang="ko-KR" altLang="en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 </a:t>
            </a:r>
            <a:r>
              <a:rPr lang="en-US" altLang="ko-KR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‘</a:t>
            </a:r>
            <a:r>
              <a:rPr lang="ko-KR" altLang="en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제시카에게 글쓰기</a:t>
            </a:r>
            <a:r>
              <a:rPr lang="en-US" altLang="ko-KR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’</a:t>
            </a:r>
            <a:r>
              <a:rPr lang="ko-KR" altLang="en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의 쓰기 과제</a:t>
            </a:r>
            <a:r>
              <a:rPr lang="ko-US" altLang="ko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lang="ko-US" altLang="ko-US" sz="2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buFontTx/>
              <a:buNone/>
              <a:defRPr/>
            </a:pPr>
            <a:r>
              <a:rPr lang="en-US" altLang="ko-KR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2.</a:t>
            </a:r>
            <a:r>
              <a:rPr lang="ko-KR" altLang="en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Quizlet</a:t>
            </a:r>
            <a:r>
              <a:rPr lang="ko-KR" altLang="en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으로 단어 공부하기 </a:t>
            </a:r>
            <a:r>
              <a:rPr lang="en-US" altLang="ko-KR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(6</a:t>
            </a:r>
            <a:r>
              <a:rPr lang="ko-KR" altLang="en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과</a:t>
            </a:r>
            <a:r>
              <a:rPr lang="en-US" altLang="ko-KR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-9</a:t>
            </a:r>
            <a:r>
              <a:rPr lang="ko-KR" altLang="en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과 총 복습</a:t>
            </a:r>
            <a:r>
              <a:rPr lang="en-US" altLang="ko-KR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L="0" indent="0">
              <a:buFontTx/>
              <a:buNone/>
              <a:defRPr/>
            </a:pPr>
            <a:r>
              <a:rPr lang="en-US" altLang="ko-KR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3.</a:t>
            </a:r>
            <a:r>
              <a:rPr lang="ko-KR" altLang="en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Workbook P. 41-42 </a:t>
            </a:r>
            <a:r>
              <a:rPr lang="ko-KR" altLang="en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문제 풀기 </a:t>
            </a:r>
            <a:r>
              <a:rPr lang="en-US" altLang="ko-KR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(10</a:t>
            </a:r>
            <a:r>
              <a:rPr lang="ko-KR" altLang="en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과</a:t>
            </a:r>
            <a:r>
              <a:rPr lang="en-US" altLang="ko-KR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L="0" indent="0">
              <a:buFontTx/>
              <a:buNone/>
              <a:defRPr/>
            </a:pPr>
            <a:r>
              <a:rPr lang="en-US" altLang="ko-KR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4.</a:t>
            </a:r>
            <a:r>
              <a:rPr lang="ko-KR" altLang="en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24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Flipgrid</a:t>
            </a:r>
            <a:r>
              <a:rPr lang="ko-KR" altLang="en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에서 말하기 과제 하기 </a:t>
            </a:r>
            <a:r>
              <a:rPr lang="en-US" altLang="ko-KR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나의 하루 일과 소개</a:t>
            </a:r>
            <a:r>
              <a:rPr lang="en-US" altLang="ko-KR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L="0" indent="0">
              <a:buFontTx/>
              <a:buNone/>
              <a:defRPr/>
            </a:pPr>
            <a:r>
              <a:rPr lang="en-US" altLang="ko-KR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5</a:t>
            </a:r>
            <a:r>
              <a:rPr lang="en-US" altLang="ko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US" altLang="ko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일기</a:t>
            </a:r>
            <a:r>
              <a:rPr lang="en-US" altLang="ko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1</a:t>
            </a:r>
            <a:r>
              <a:rPr lang="ko-US" altLang="ko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주일</a:t>
            </a:r>
            <a:r>
              <a:rPr lang="en-US" altLang="ko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1</a:t>
            </a:r>
            <a:r>
              <a:rPr lang="ko-US" altLang="ko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회</a:t>
            </a:r>
            <a:r>
              <a:rPr lang="en-US" altLang="ko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US" altLang="ko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이상 </a:t>
            </a:r>
            <a:r>
              <a:rPr lang="ko-US" altLang="en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쓰기</a:t>
            </a:r>
            <a:endParaRPr lang="ko-US" altLang="ko-US" sz="2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buNone/>
              <a:defRPr/>
            </a:pPr>
            <a:r>
              <a:rPr lang="en-US" altLang="ko-KR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6.</a:t>
            </a:r>
            <a:r>
              <a:rPr lang="ko-KR" altLang="en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한국 동화책 </a:t>
            </a:r>
            <a:r>
              <a:rPr lang="en-US" altLang="ko-KR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lang="ko-KR" altLang="en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권 </a:t>
            </a:r>
            <a:r>
              <a:rPr lang="ko-US" altLang="ko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읽고 내용 요약</a:t>
            </a:r>
            <a:r>
              <a:rPr lang="ko-US" altLang="en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선택 숙제</a:t>
            </a:r>
            <a:r>
              <a:rPr lang="en-US" altLang="ko-KR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kumimoji="1" lang="en-US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defRPr/>
            </a:pPr>
            <a:endParaRPr kumimoji="1" lang="ko-US" altLang="en-US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6414BA81-DF63-E44E-8B62-0ECFB08A8A70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148002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제목 1">
            <a:extLst>
              <a:ext uri="{FF2B5EF4-FFF2-40B4-BE49-F238E27FC236}">
                <a16:creationId xmlns:a16="http://schemas.microsoft.com/office/drawing/2014/main" id="{86FB7294-E565-4341-8A59-C6E8946EB3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60648"/>
            <a:ext cx="8229600" cy="1872208"/>
          </a:xfrm>
          <a:solidFill>
            <a:srgbClr val="92D050"/>
          </a:solidFill>
        </p:spPr>
        <p:txBody>
          <a:bodyPr/>
          <a:lstStyle/>
          <a:p>
            <a:r>
              <a:rPr kumimoji="1" lang="en-US" altLang="en-US"/>
              <a:t>수고하셨습니다</a:t>
            </a:r>
            <a:r>
              <a:rPr kumimoji="1" lang="en-US" altLang="ko-KR"/>
              <a:t>!</a:t>
            </a:r>
            <a:endParaRPr kumimoji="1" lang="en-US" altLang="en-US"/>
          </a:p>
        </p:txBody>
      </p:sp>
      <p:pic>
        <p:nvPicPr>
          <p:cNvPr id="97282" name="내용 개체 틀 4">
            <a:extLst>
              <a:ext uri="{FF2B5EF4-FFF2-40B4-BE49-F238E27FC236}">
                <a16:creationId xmlns:a16="http://schemas.microsoft.com/office/drawing/2014/main" id="{1B4F6EAB-410E-7C4F-BB33-51BFCD8187A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51050" y="2276873"/>
            <a:ext cx="5184775" cy="3528392"/>
          </a:xfrm>
          <a:solidFill>
            <a:srgbClr val="FFFF00"/>
          </a:solidFill>
        </p:spPr>
      </p:pic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C5690704-2402-9D44-B971-CD830358D5A6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87975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7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7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1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96AD6-71FA-FF40-9F12-C56E8233F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05739"/>
            <a:ext cx="7831782" cy="746997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2700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F8F2CD-AB0E-6E4B-9633-DB81831602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196753"/>
            <a:ext cx="7886700" cy="5135592"/>
          </a:xfrm>
          <a:solidFill>
            <a:schemeClr val="accent5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 fontScale="25000" lnSpcReduction="20000"/>
          </a:bodyPr>
          <a:lstStyle/>
          <a:p>
            <a:endParaRPr lang="en-US" altLang="ko-KR" sz="2550" dirty="0"/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4800" dirty="0">
                <a:solidFill>
                  <a:schemeClr val="tx1"/>
                </a:solidFill>
              </a:rPr>
              <a:t>1</a:t>
            </a:r>
            <a:r>
              <a:rPr lang="en-US" altLang="ko-KR" sz="5600" dirty="0">
                <a:solidFill>
                  <a:schemeClr val="tx1"/>
                </a:solidFill>
              </a:rPr>
              <a:t>. </a:t>
            </a:r>
            <a:r>
              <a:rPr lang="ko-KR" altLang="en-US" sz="6400" dirty="0">
                <a:solidFill>
                  <a:schemeClr val="tx1"/>
                </a:solidFill>
              </a:rPr>
              <a:t>참조 교재</a:t>
            </a:r>
            <a:endParaRPr lang="en-US" altLang="ko-KR" sz="64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6400" dirty="0">
                <a:solidFill>
                  <a:schemeClr val="tx1"/>
                </a:solidFill>
              </a:rPr>
              <a:t>  </a:t>
            </a:r>
            <a:r>
              <a:rPr lang="en-US" altLang="ko-KR" sz="6400" dirty="0">
                <a:solidFill>
                  <a:schemeClr val="tx1"/>
                </a:solidFill>
              </a:rPr>
              <a:t> 1)</a:t>
            </a:r>
            <a:r>
              <a:rPr lang="ko-KR" altLang="en-US" sz="6400" dirty="0">
                <a:solidFill>
                  <a:schemeClr val="tx1"/>
                </a:solidFill>
              </a:rPr>
              <a:t> 재외동포를 위한 한국어 </a:t>
            </a:r>
            <a:r>
              <a:rPr lang="en-US" altLang="ko-KR" sz="6400" dirty="0">
                <a:solidFill>
                  <a:schemeClr val="tx1"/>
                </a:solidFill>
              </a:rPr>
              <a:t>4-1 (</a:t>
            </a:r>
            <a:r>
              <a:rPr lang="ko-KR" altLang="en-US" sz="6400" dirty="0">
                <a:solidFill>
                  <a:schemeClr val="tx1"/>
                </a:solidFill>
              </a:rPr>
              <a:t>영어권</a:t>
            </a:r>
            <a:r>
              <a:rPr lang="en-US" altLang="ko-KR" sz="6400" dirty="0">
                <a:solidFill>
                  <a:schemeClr val="tx1"/>
                </a:solidFill>
              </a:rPr>
              <a:t>)</a:t>
            </a:r>
            <a:r>
              <a:rPr lang="ko-KR" altLang="en-US" sz="6400" dirty="0">
                <a:solidFill>
                  <a:schemeClr val="tx1"/>
                </a:solidFill>
              </a:rPr>
              <a:t> </a:t>
            </a:r>
            <a:r>
              <a:rPr lang="en-US" altLang="ko-KR" sz="6400" dirty="0">
                <a:solidFill>
                  <a:schemeClr val="tx1"/>
                </a:solidFill>
              </a:rPr>
              <a:t>Textbook and Workbook</a:t>
            </a:r>
            <a:r>
              <a:rPr lang="ko-KR" altLang="en-US" sz="6400" dirty="0">
                <a:solidFill>
                  <a:schemeClr val="tx1"/>
                </a:solidFill>
              </a:rPr>
              <a:t> </a:t>
            </a:r>
            <a:endParaRPr lang="en-US" altLang="ko-KR" sz="64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6400" dirty="0">
                <a:solidFill>
                  <a:schemeClr val="tx1"/>
                </a:solidFill>
              </a:rPr>
              <a:t>   </a:t>
            </a:r>
            <a:r>
              <a:rPr lang="en-US" altLang="ko-KR" sz="6400" dirty="0">
                <a:solidFill>
                  <a:schemeClr val="tx1"/>
                </a:solidFill>
              </a:rPr>
              <a:t>2)</a:t>
            </a:r>
            <a:r>
              <a:rPr lang="ko-KR" altLang="en-US" sz="6400" dirty="0">
                <a:solidFill>
                  <a:schemeClr val="tx1"/>
                </a:solidFill>
              </a:rPr>
              <a:t> 재외동포를 위한 한국어 </a:t>
            </a:r>
            <a:r>
              <a:rPr lang="en-US" altLang="ko-KR" sz="6400" dirty="0">
                <a:solidFill>
                  <a:schemeClr val="tx1"/>
                </a:solidFill>
              </a:rPr>
              <a:t>4-1</a:t>
            </a:r>
            <a:r>
              <a:rPr lang="ko-KR" altLang="en-US" sz="6400" dirty="0">
                <a:solidFill>
                  <a:schemeClr val="tx1"/>
                </a:solidFill>
              </a:rPr>
              <a:t> </a:t>
            </a:r>
            <a:r>
              <a:rPr lang="en-US" altLang="ko-KR" sz="6400" dirty="0">
                <a:solidFill>
                  <a:schemeClr val="tx1"/>
                </a:solidFill>
              </a:rPr>
              <a:t>(</a:t>
            </a:r>
            <a:r>
              <a:rPr lang="ko-KR" altLang="en-US" sz="6400" dirty="0">
                <a:solidFill>
                  <a:schemeClr val="tx1"/>
                </a:solidFill>
              </a:rPr>
              <a:t>범용</a:t>
            </a:r>
            <a:r>
              <a:rPr lang="en-US" altLang="ko-KR" sz="6400" dirty="0">
                <a:solidFill>
                  <a:schemeClr val="tx1"/>
                </a:solidFill>
              </a:rPr>
              <a:t>)</a:t>
            </a:r>
            <a:r>
              <a:rPr lang="ko-KR" altLang="en-US" sz="6400" dirty="0">
                <a:solidFill>
                  <a:schemeClr val="tx1"/>
                </a:solidFill>
              </a:rPr>
              <a:t>   </a:t>
            </a:r>
            <a:r>
              <a:rPr lang="en-US" altLang="ko-KR" sz="6400" dirty="0">
                <a:solidFill>
                  <a:schemeClr val="tx1"/>
                </a:solidFill>
              </a:rPr>
              <a:t>Textbook and Workbook</a:t>
            </a:r>
            <a:r>
              <a:rPr lang="ko-KR" altLang="en-US" sz="6400" dirty="0">
                <a:solidFill>
                  <a:schemeClr val="tx1"/>
                </a:solidFill>
              </a:rPr>
              <a:t> </a:t>
            </a:r>
            <a:endParaRPr lang="en-US" altLang="ko-KR" sz="64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endParaRPr lang="en-US" altLang="ko-KR" sz="64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6400" dirty="0">
                <a:solidFill>
                  <a:schemeClr val="tx1"/>
                </a:solidFill>
              </a:rPr>
              <a:t>2.</a:t>
            </a:r>
            <a:r>
              <a:rPr lang="ko-KR" altLang="en-US" sz="6400" dirty="0">
                <a:solidFill>
                  <a:schemeClr val="tx1"/>
                </a:solidFill>
              </a:rPr>
              <a:t> 참조 자료</a:t>
            </a:r>
            <a:endParaRPr lang="en-US" altLang="ko-KR" sz="64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6400" dirty="0">
                <a:solidFill>
                  <a:schemeClr val="tx1"/>
                </a:solidFill>
              </a:rPr>
              <a:t>    </a:t>
            </a:r>
            <a:r>
              <a:rPr lang="en-US" sz="6400" dirty="0">
                <a:solidFill>
                  <a:schemeClr val="tx1"/>
                </a:solidFill>
              </a:rPr>
              <a:t>KLEAR Textbook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6400" dirty="0">
                <a:solidFill>
                  <a:schemeClr val="tx1"/>
                </a:solidFill>
              </a:rPr>
              <a:t>    </a:t>
            </a:r>
            <a:r>
              <a:rPr lang="en-US" altLang="ko-KR" sz="6400" dirty="0">
                <a:solidFill>
                  <a:schemeClr val="tx1"/>
                </a:solidFill>
              </a:rPr>
              <a:t>➭ </a:t>
            </a:r>
            <a:r>
              <a:rPr lang="en-US" sz="6400" dirty="0">
                <a:solidFill>
                  <a:schemeClr val="tx1"/>
                </a:solidFill>
              </a:rPr>
              <a:t>https://kleartextbook.com/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6400" dirty="0">
                <a:solidFill>
                  <a:schemeClr val="tx1"/>
                </a:solidFill>
              </a:rPr>
              <a:t>    외국인을 위한 한국어 문법 연습</a:t>
            </a:r>
            <a:r>
              <a:rPr lang="en-US" altLang="ko-KR" sz="6400" dirty="0">
                <a:solidFill>
                  <a:schemeClr val="tx1"/>
                </a:solidFill>
              </a:rPr>
              <a:t>-</a:t>
            </a:r>
            <a:r>
              <a:rPr lang="ko-KR" altLang="en-US" sz="6400" dirty="0">
                <a:solidFill>
                  <a:schemeClr val="tx1"/>
                </a:solidFill>
              </a:rPr>
              <a:t>초급 </a:t>
            </a:r>
            <a:r>
              <a:rPr lang="en-US" altLang="ko-KR" sz="6400" dirty="0">
                <a:solidFill>
                  <a:schemeClr val="tx1"/>
                </a:solidFill>
              </a:rPr>
              <a:t>(</a:t>
            </a:r>
            <a:r>
              <a:rPr lang="ko-KR" altLang="en-US" sz="6400" dirty="0">
                <a:solidFill>
                  <a:schemeClr val="tx1"/>
                </a:solidFill>
              </a:rPr>
              <a:t>연대한국학당</a:t>
            </a:r>
            <a:r>
              <a:rPr lang="en-US" altLang="ko-KR" sz="6400" dirty="0">
                <a:solidFill>
                  <a:schemeClr val="tx1"/>
                </a:solidFill>
              </a:rPr>
              <a:t>)</a:t>
            </a:r>
          </a:p>
          <a:p>
            <a:pPr marL="0" indent="0">
              <a:lnSpc>
                <a:spcPct val="120000"/>
              </a:lnSpc>
              <a:buNone/>
            </a:pPr>
            <a:endParaRPr lang="en-US" sz="64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6400" dirty="0">
                <a:solidFill>
                  <a:schemeClr val="tx1"/>
                </a:solidFill>
              </a:rPr>
              <a:t>3. </a:t>
            </a:r>
            <a:r>
              <a:rPr lang="ko-KR" altLang="en-US" sz="6400" dirty="0">
                <a:solidFill>
                  <a:schemeClr val="tx1"/>
                </a:solidFill>
              </a:rPr>
              <a:t>이미지 출처</a:t>
            </a:r>
            <a:endParaRPr lang="en-US" altLang="ko-KR" sz="64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6400" dirty="0">
                <a:solidFill>
                  <a:schemeClr val="tx1"/>
                </a:solidFill>
              </a:rPr>
              <a:t>  </a:t>
            </a:r>
            <a:r>
              <a:rPr lang="en-US" altLang="ko-KR" sz="6400" dirty="0">
                <a:solidFill>
                  <a:schemeClr val="tx1"/>
                </a:solidFill>
              </a:rPr>
              <a:t>➭  </a:t>
            </a:r>
            <a:r>
              <a:rPr lang="en-US" altLang="ko-KR" sz="6400" dirty="0" err="1">
                <a:solidFill>
                  <a:schemeClr val="tx1"/>
                </a:solidFill>
              </a:rPr>
              <a:t>google.com</a:t>
            </a:r>
            <a:endParaRPr lang="en-US" altLang="ko-KR" sz="64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endParaRPr lang="en-US" altLang="ko-KR" sz="64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6400" dirty="0">
                <a:solidFill>
                  <a:schemeClr val="tx1"/>
                </a:solidFill>
              </a:rPr>
              <a:t>4.</a:t>
            </a:r>
            <a:r>
              <a:rPr lang="ko-KR" altLang="en-US" sz="6400" dirty="0">
                <a:solidFill>
                  <a:schemeClr val="tx1"/>
                </a:solidFill>
              </a:rPr>
              <a:t> 영상 출처</a:t>
            </a:r>
            <a:endParaRPr lang="en-US" altLang="ko-KR" sz="64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6400" dirty="0">
                <a:solidFill>
                  <a:schemeClr val="tx1"/>
                </a:solidFill>
              </a:rPr>
              <a:t>  </a:t>
            </a:r>
            <a:r>
              <a:rPr lang="en-US" altLang="ko-KR" sz="6400" dirty="0">
                <a:solidFill>
                  <a:schemeClr val="tx1"/>
                </a:solidFill>
              </a:rPr>
              <a:t>➭</a:t>
            </a:r>
            <a:r>
              <a:rPr lang="ko-KR" altLang="en-US" sz="6400" dirty="0">
                <a:solidFill>
                  <a:schemeClr val="tx1"/>
                </a:solidFill>
              </a:rPr>
              <a:t> </a:t>
            </a:r>
            <a:r>
              <a:rPr lang="en-US" altLang="ko-KR" sz="6400" dirty="0" err="1">
                <a:solidFill>
                  <a:schemeClr val="tx1"/>
                </a:solidFill>
              </a:rPr>
              <a:t>Youtube</a:t>
            </a:r>
            <a:endParaRPr lang="en-US" altLang="ko-KR" sz="64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6400" dirty="0">
                <a:solidFill>
                  <a:schemeClr val="tx1"/>
                </a:solidFill>
              </a:rPr>
              <a:t> </a:t>
            </a:r>
            <a:r>
              <a:rPr lang="en-US" sz="6600" dirty="0">
                <a:solidFill>
                  <a:schemeClr val="tx1"/>
                </a:solidFill>
              </a:rPr>
              <a:t>https://www.youtube.com/watch?v=MvcFBCWO~9I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6600" dirty="0"/>
              <a:t> </a:t>
            </a:r>
            <a:r>
              <a:rPr lang="en-US" sz="6600" dirty="0">
                <a:solidFill>
                  <a:schemeClr val="tx1"/>
                </a:solidFill>
              </a:rPr>
              <a:t>https://www.youtube.com/watch?v=4wBbn~b0DFM</a:t>
            </a:r>
            <a:endParaRPr lang="en-US" altLang="ko-KR" sz="64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6600" dirty="0">
                <a:solidFill>
                  <a:schemeClr val="tx1"/>
                </a:solidFill>
              </a:rPr>
              <a:t>   </a:t>
            </a:r>
            <a:endParaRPr lang="en-US" sz="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741DF53C-004D-0440-B904-63341FE0EA88}"/>
              </a:ext>
            </a:extLst>
          </p:cNvPr>
          <p:cNvSpPr txBox="1"/>
          <p:nvPr/>
        </p:nvSpPr>
        <p:spPr>
          <a:xfrm>
            <a:off x="0" y="633234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189324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39C276-86DB-9E4B-86D2-DFA8AC3EF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555" y="404664"/>
            <a:ext cx="8229600" cy="114300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altLang="ko-KR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Gill Sans"/>
                <a:sym typeface="Gill Sans"/>
              </a:rPr>
              <a:t>~</a:t>
            </a:r>
            <a:r>
              <a:rPr lang="ko-KR" altLang="en-US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Gill Sans"/>
                <a:sym typeface="Gill Sans"/>
              </a:rPr>
              <a:t>ㄴ</a:t>
            </a:r>
            <a:r>
              <a:rPr lang="en-US" altLang="ko-KR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Gill Sans"/>
                <a:sym typeface="Gill Sans"/>
              </a:rPr>
              <a:t>/</a:t>
            </a:r>
            <a:r>
              <a:rPr lang="ko-KR" altLang="en-US" dirty="0" err="1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Gill Sans"/>
                <a:sym typeface="Gill Sans"/>
              </a:rPr>
              <a:t>는다거나</a:t>
            </a:r>
            <a:r>
              <a:rPr lang="ko-KR" altLang="en-US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Gill Sans"/>
                <a:sym typeface="Gill Sans"/>
              </a:rPr>
              <a:t> </a:t>
            </a:r>
            <a:endParaRPr lang="en-US" dirty="0"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0A7DAF-EBF0-F246-B3FD-5A2FF5D963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848" y="1633662"/>
            <a:ext cx="8229600" cy="4603650"/>
          </a:xfrm>
          <a:solidFill>
            <a:schemeClr val="accent5"/>
          </a:solidFill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endParaRPr lang="en-US" altLang="ko-KR" sz="2800" dirty="0">
              <a:solidFill>
                <a:srgbClr val="0070C0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r>
              <a:rPr lang="ko-KR" alt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여러 가지 사실을 예로 들어 나열할 때 사용함</a:t>
            </a:r>
            <a:r>
              <a:rPr lang="en-US" altLang="ko-KR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endParaRPr lang="en-US" altLang="ko-KR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r>
              <a:rPr lang="en-US" altLang="ko-KR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This is used to list various options.</a:t>
            </a: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endParaRPr lang="en-US" altLang="ko-KR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endParaRPr lang="en-US" altLang="ko-KR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2FA1A6D4-4912-C847-8A99-EF0AA9883F95}"/>
              </a:ext>
            </a:extLst>
          </p:cNvPr>
          <p:cNvSpPr txBox="1"/>
          <p:nvPr/>
        </p:nvSpPr>
        <p:spPr>
          <a:xfrm>
            <a:off x="-113032" y="6544904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6D6191F-B714-1A4E-A64B-957AE9B2FF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3248353"/>
              </p:ext>
            </p:extLst>
          </p:nvPr>
        </p:nvGraphicFramePr>
        <p:xfrm>
          <a:off x="683568" y="3573016"/>
          <a:ext cx="7632848" cy="2520279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908212">
                  <a:extLst>
                    <a:ext uri="{9D8B030D-6E8A-4147-A177-3AD203B41FA5}">
                      <a16:colId xmlns:a16="http://schemas.microsoft.com/office/drawing/2014/main" val="2658941450"/>
                    </a:ext>
                  </a:extLst>
                </a:gridCol>
                <a:gridCol w="1908212">
                  <a:extLst>
                    <a:ext uri="{9D8B030D-6E8A-4147-A177-3AD203B41FA5}">
                      <a16:colId xmlns:a16="http://schemas.microsoft.com/office/drawing/2014/main" val="4009669164"/>
                    </a:ext>
                  </a:extLst>
                </a:gridCol>
                <a:gridCol w="1908212">
                  <a:extLst>
                    <a:ext uri="{9D8B030D-6E8A-4147-A177-3AD203B41FA5}">
                      <a16:colId xmlns:a16="http://schemas.microsoft.com/office/drawing/2014/main" val="1086070908"/>
                    </a:ext>
                  </a:extLst>
                </a:gridCol>
                <a:gridCol w="1908212">
                  <a:extLst>
                    <a:ext uri="{9D8B030D-6E8A-4147-A177-3AD203B41FA5}">
                      <a16:colId xmlns:a16="http://schemas.microsoft.com/office/drawing/2014/main" val="864030653"/>
                    </a:ext>
                  </a:extLst>
                </a:gridCol>
              </a:tblGrid>
              <a:tr h="622961">
                <a:tc rowSpan="2">
                  <a:txBody>
                    <a:bodyPr/>
                    <a:lstStyle/>
                    <a:p>
                      <a:r>
                        <a:rPr lang="ko-KR" altLang="en-US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동사</a:t>
                      </a:r>
                      <a:endParaRPr lang="en-US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받침 </a:t>
                      </a:r>
                      <a:r>
                        <a:rPr lang="en-US" altLang="ko-KR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  <a:endParaRPr lang="en-US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+</a:t>
                      </a:r>
                      <a:r>
                        <a:rPr lang="ko-KR" altLang="en-US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~</a:t>
                      </a:r>
                      <a:r>
                        <a:rPr lang="ko-KR" altLang="en-US" b="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는다거나</a:t>
                      </a:r>
                      <a:endParaRPr lang="en-US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먹는다거나</a:t>
                      </a:r>
                      <a:endParaRPr lang="en-US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5082578"/>
                  </a:ext>
                </a:extLst>
              </a:tr>
              <a:tr h="65139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o-KR" altLang="en-US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받침 </a:t>
                      </a:r>
                      <a:r>
                        <a:rPr lang="en-US" altLang="ko-KR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X, </a:t>
                      </a:r>
                      <a:r>
                        <a:rPr lang="ko-KR" altLang="en-US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ㄹ</a:t>
                      </a:r>
                      <a:r>
                        <a:rPr lang="ko-KR" altLang="en-US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받침</a:t>
                      </a:r>
                      <a:endParaRPr lang="en-US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+</a:t>
                      </a:r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~</a:t>
                      </a:r>
                      <a:r>
                        <a:rPr lang="ko-KR" altLang="en-US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ㄴ다거나</a:t>
                      </a:r>
                      <a:endParaRPr lang="en-US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간다거나</a:t>
                      </a:r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산다거나</a:t>
                      </a:r>
                      <a:endParaRPr lang="en-US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811019622"/>
                  </a:ext>
                </a:extLst>
              </a:tr>
              <a:tr h="622961">
                <a:tc gridSpan="2">
                  <a:txBody>
                    <a:bodyPr/>
                    <a:lstStyle/>
                    <a:p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형용사</a:t>
                      </a:r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</a:t>
                      </a:r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있다</a:t>
                      </a:r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없다</a:t>
                      </a:r>
                      <a:endParaRPr lang="en-US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+</a:t>
                      </a:r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~</a:t>
                      </a:r>
                      <a:r>
                        <a:rPr lang="ko-KR" altLang="en-US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다거나</a:t>
                      </a:r>
                      <a:endParaRPr lang="en-US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예쁘다거나</a:t>
                      </a:r>
                      <a:endParaRPr lang="en-US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4579229"/>
                  </a:ext>
                </a:extLst>
              </a:tr>
              <a:tr h="622961">
                <a:tc gridSpan="2">
                  <a:txBody>
                    <a:bodyPr/>
                    <a:lstStyle/>
                    <a:p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과거</a:t>
                      </a:r>
                      <a:endParaRPr lang="en-US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+~</a:t>
                      </a:r>
                      <a:r>
                        <a:rPr lang="ko-KR" altLang="en-US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았</a:t>
                      </a:r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었다거나</a:t>
                      </a:r>
                      <a:endParaRPr lang="en-US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했다거나</a:t>
                      </a:r>
                      <a:endParaRPr lang="en-US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74183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8513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39C276-86DB-9E4B-86D2-DFA8AC3EF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555" y="404664"/>
            <a:ext cx="8229600" cy="114300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altLang="ko-KR" dirty="0">
                <a:solidFill>
                  <a:srgbClr val="0070C0"/>
                </a:solidFill>
                <a:latin typeface="Gill Sans"/>
                <a:cs typeface="Gill Sans"/>
                <a:sym typeface="Gill Sans"/>
              </a:rPr>
              <a:t>~</a:t>
            </a:r>
            <a:r>
              <a:rPr lang="ko-KR" altLang="en-US" dirty="0">
                <a:solidFill>
                  <a:srgbClr val="0070C0"/>
                </a:solidFill>
                <a:latin typeface="Gill Sans"/>
                <a:cs typeface="Gill Sans"/>
                <a:sym typeface="Gill Sans"/>
              </a:rPr>
              <a:t>나 보다 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0A7DAF-EBF0-F246-B3FD-5A2FF5D963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848" y="1633662"/>
            <a:ext cx="8229600" cy="4603650"/>
          </a:xfrm>
          <a:solidFill>
            <a:schemeClr val="accent5"/>
          </a:solidFill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endParaRPr lang="en-US" altLang="ko-KR" sz="2800" dirty="0">
              <a:solidFill>
                <a:srgbClr val="0070C0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r>
              <a:rPr lang="ko-KR" alt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어떤 사실이나 상황으로 미루어 그런 것 같다고 추측하는 의미를 나타냄</a:t>
            </a:r>
            <a:r>
              <a:rPr lang="en-US" altLang="ko-KR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endParaRPr lang="en-US" altLang="ko-KR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r>
              <a:rPr lang="en-US" altLang="ko-KR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This is used to infer a meaning based on the facts or situation.</a:t>
            </a:r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2FA1A6D4-4912-C847-8A99-EF0AA9883F95}"/>
              </a:ext>
            </a:extLst>
          </p:cNvPr>
          <p:cNvSpPr txBox="1"/>
          <p:nvPr/>
        </p:nvSpPr>
        <p:spPr>
          <a:xfrm>
            <a:off x="-113032" y="6544904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7055E9C-F808-B44C-96C4-0CE8FFDBE7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3948235"/>
              </p:ext>
            </p:extLst>
          </p:nvPr>
        </p:nvGraphicFramePr>
        <p:xfrm>
          <a:off x="539553" y="4365104"/>
          <a:ext cx="7920880" cy="1800201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133000">
                  <a:extLst>
                    <a:ext uri="{9D8B030D-6E8A-4147-A177-3AD203B41FA5}">
                      <a16:colId xmlns:a16="http://schemas.microsoft.com/office/drawing/2014/main" val="3609458773"/>
                    </a:ext>
                  </a:extLst>
                </a:gridCol>
                <a:gridCol w="1841125">
                  <a:extLst>
                    <a:ext uri="{9D8B030D-6E8A-4147-A177-3AD203B41FA5}">
                      <a16:colId xmlns:a16="http://schemas.microsoft.com/office/drawing/2014/main" val="2675862828"/>
                    </a:ext>
                  </a:extLst>
                </a:gridCol>
                <a:gridCol w="1982751">
                  <a:extLst>
                    <a:ext uri="{9D8B030D-6E8A-4147-A177-3AD203B41FA5}">
                      <a16:colId xmlns:a16="http://schemas.microsoft.com/office/drawing/2014/main" val="383533360"/>
                    </a:ext>
                  </a:extLst>
                </a:gridCol>
                <a:gridCol w="2964004">
                  <a:extLst>
                    <a:ext uri="{9D8B030D-6E8A-4147-A177-3AD203B41FA5}">
                      <a16:colId xmlns:a16="http://schemas.microsoft.com/office/drawing/2014/main" val="106206840"/>
                    </a:ext>
                  </a:extLst>
                </a:gridCol>
              </a:tblGrid>
              <a:tr h="600067">
                <a:tc rowSpan="3"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</a:t>
                      </a:r>
                      <a:r>
                        <a:rPr lang="ko-KR" altLang="en-US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동사</a:t>
                      </a:r>
                      <a:endParaRPr lang="en-US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받침</a:t>
                      </a:r>
                      <a:endParaRPr lang="en-US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~</a:t>
                      </a:r>
                      <a:r>
                        <a:rPr lang="ko-KR" altLang="en-US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나 보다</a:t>
                      </a:r>
                      <a:endParaRPr lang="en-US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먹나 보다</a:t>
                      </a:r>
                      <a:endParaRPr lang="en-US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8523597"/>
                  </a:ext>
                </a:extLst>
              </a:tr>
              <a:tr h="60006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o-KR" altLang="en-US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받침 받침</a:t>
                      </a:r>
                      <a:endParaRPr lang="en-US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~</a:t>
                      </a:r>
                      <a:r>
                        <a:rPr lang="ko-KR" altLang="en-US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나 보다</a:t>
                      </a:r>
                      <a:endParaRPr lang="en-US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오나 보다</a:t>
                      </a:r>
                      <a:r>
                        <a:rPr lang="en-US" altLang="ko-KR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</a:t>
                      </a:r>
                      <a:r>
                        <a:rPr lang="ko-KR" altLang="en-US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사나 보다</a:t>
                      </a:r>
                      <a:endParaRPr lang="en-US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9187589"/>
                  </a:ext>
                </a:extLst>
              </a:tr>
              <a:tr h="60006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o-KR" altLang="en-US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과거</a:t>
                      </a:r>
                      <a:endParaRPr lang="en-US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~</a:t>
                      </a:r>
                      <a:r>
                        <a:rPr lang="ko-KR" altLang="en-US" b="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았</a:t>
                      </a:r>
                      <a:r>
                        <a:rPr lang="en-US" altLang="ko-KR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b="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었나</a:t>
                      </a:r>
                      <a:r>
                        <a:rPr lang="ko-KR" altLang="en-US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보다</a:t>
                      </a:r>
                      <a:endParaRPr lang="en-US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들었나 보다</a:t>
                      </a:r>
                      <a:endParaRPr lang="en-US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42504431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0081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4">
            <a:extLst>
              <a:ext uri="{FF2B5EF4-FFF2-40B4-BE49-F238E27FC236}">
                <a16:creationId xmlns:a16="http://schemas.microsoft.com/office/drawing/2014/main" id="{9ADC10A0-9814-FF4C-9075-C0C69C8973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549275"/>
            <a:ext cx="8066087" cy="584775"/>
          </a:xfrm>
          <a:prstGeom prst="rect">
            <a:avLst/>
          </a:prstGeom>
          <a:ln>
            <a:noFill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dirty="0"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Verbs.  ~</a:t>
            </a:r>
            <a:r>
              <a:rPr lang="ko-KR" altLang="en-US" dirty="0"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나 보다</a:t>
            </a:r>
            <a:r>
              <a:rPr lang="en-US" altLang="ko-KR" dirty="0"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(present)  /</a:t>
            </a:r>
            <a:r>
              <a:rPr lang="ko-KR" altLang="en-US" dirty="0" err="1">
                <a:solidFill>
                  <a:srgbClr val="FF3300"/>
                </a:solidFill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었</a:t>
            </a:r>
            <a:r>
              <a:rPr lang="en-US" altLang="ko-KR" dirty="0">
                <a:solidFill>
                  <a:srgbClr val="FF3300"/>
                </a:solidFill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/</a:t>
            </a:r>
            <a:r>
              <a:rPr lang="ko-KR" altLang="en-US" dirty="0" err="1">
                <a:solidFill>
                  <a:srgbClr val="FF3300"/>
                </a:solidFill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았나</a:t>
            </a:r>
            <a:r>
              <a:rPr lang="ko-KR" altLang="en-US" dirty="0"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 보다</a:t>
            </a:r>
            <a:r>
              <a:rPr lang="en-US" altLang="ko-KR" dirty="0"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(past)</a:t>
            </a:r>
          </a:p>
        </p:txBody>
      </p:sp>
      <p:sp>
        <p:nvSpPr>
          <p:cNvPr id="111621" name="Text Box 5">
            <a:extLst>
              <a:ext uri="{FF2B5EF4-FFF2-40B4-BE49-F238E27FC236}">
                <a16:creationId xmlns:a16="http://schemas.microsoft.com/office/drawing/2014/main" id="{F05A2442-7EDF-3841-8B0E-8057BB267B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3213" y="2565400"/>
            <a:ext cx="2449512" cy="523875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sz="2800">
                <a:ea typeface="굴림" panose="020B0600000101010101" pitchFamily="34" charset="-127"/>
              </a:rPr>
              <a:t>기르</a:t>
            </a:r>
            <a:r>
              <a:rPr lang="ko-KR" altLang="en-US" sz="2800">
                <a:solidFill>
                  <a:srgbClr val="0000FF"/>
                </a:solidFill>
                <a:ea typeface="굴림" panose="020B0600000101010101" pitchFamily="34" charset="-127"/>
              </a:rPr>
              <a:t>나 </a:t>
            </a:r>
            <a:r>
              <a:rPr lang="ko-KR" altLang="en-US" sz="2800">
                <a:ea typeface="굴림" panose="020B0600000101010101" pitchFamily="34" charset="-127"/>
              </a:rPr>
              <a:t>보다</a:t>
            </a:r>
          </a:p>
        </p:txBody>
      </p:sp>
      <p:sp>
        <p:nvSpPr>
          <p:cNvPr id="111622" name="Text Box 6">
            <a:extLst>
              <a:ext uri="{FF2B5EF4-FFF2-40B4-BE49-F238E27FC236}">
                <a16:creationId xmlns:a16="http://schemas.microsoft.com/office/drawing/2014/main" id="{2B6A7EDE-CCB1-C345-B8E8-CE402EC7A9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3213" y="3213100"/>
            <a:ext cx="2449512" cy="523875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sz="2800">
                <a:ea typeface="굴림" panose="020B0600000101010101" pitchFamily="34" charset="-127"/>
              </a:rPr>
              <a:t>싸우</a:t>
            </a:r>
            <a:r>
              <a:rPr lang="ko-KR" altLang="en-US" sz="2800">
                <a:solidFill>
                  <a:srgbClr val="0000FF"/>
                </a:solidFill>
                <a:ea typeface="굴림" panose="020B0600000101010101" pitchFamily="34" charset="-127"/>
              </a:rPr>
              <a:t>나 </a:t>
            </a:r>
            <a:r>
              <a:rPr lang="ko-KR" altLang="en-US" sz="2800">
                <a:ea typeface="굴림" panose="020B0600000101010101" pitchFamily="34" charset="-127"/>
              </a:rPr>
              <a:t>보다</a:t>
            </a:r>
          </a:p>
        </p:txBody>
      </p:sp>
      <p:sp>
        <p:nvSpPr>
          <p:cNvPr id="111623" name="Text Box 7">
            <a:extLst>
              <a:ext uri="{FF2B5EF4-FFF2-40B4-BE49-F238E27FC236}">
                <a16:creationId xmlns:a16="http://schemas.microsoft.com/office/drawing/2014/main" id="{523D572A-4325-BC40-AA34-80B0EC9EE8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3213" y="4508500"/>
            <a:ext cx="2449512" cy="523875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sz="2800">
                <a:ea typeface="굴림" panose="020B0600000101010101" pitchFamily="34" charset="-127"/>
              </a:rPr>
              <a:t>말</a:t>
            </a:r>
            <a:r>
              <a:rPr lang="ko-KR" altLang="en-US" sz="2800">
                <a:solidFill>
                  <a:srgbClr val="0000FF"/>
                </a:solidFill>
                <a:ea typeface="굴림" panose="020B0600000101010101" pitchFamily="34" charset="-127"/>
              </a:rPr>
              <a:t>하나 </a:t>
            </a:r>
            <a:r>
              <a:rPr lang="ko-KR" altLang="en-US" sz="2800">
                <a:ea typeface="굴림" panose="020B0600000101010101" pitchFamily="34" charset="-127"/>
              </a:rPr>
              <a:t>보다</a:t>
            </a:r>
          </a:p>
        </p:txBody>
      </p:sp>
      <p:sp>
        <p:nvSpPr>
          <p:cNvPr id="111624" name="Text Box 8">
            <a:extLst>
              <a:ext uri="{FF2B5EF4-FFF2-40B4-BE49-F238E27FC236}">
                <a16:creationId xmlns:a16="http://schemas.microsoft.com/office/drawing/2014/main" id="{BE4C4C50-A01E-2745-A73D-324D8FAE39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3213" y="3860800"/>
            <a:ext cx="2449512" cy="523875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sz="2800">
                <a:ea typeface="굴림" panose="020B0600000101010101" pitchFamily="34" charset="-127"/>
              </a:rPr>
              <a:t>듣</a:t>
            </a:r>
            <a:r>
              <a:rPr lang="ko-KR" altLang="en-US" sz="2800">
                <a:solidFill>
                  <a:srgbClr val="0000FF"/>
                </a:solidFill>
                <a:ea typeface="굴림" panose="020B0600000101010101" pitchFamily="34" charset="-127"/>
              </a:rPr>
              <a:t>나 </a:t>
            </a:r>
            <a:r>
              <a:rPr lang="ko-KR" altLang="en-US" sz="2800">
                <a:ea typeface="굴림" panose="020B0600000101010101" pitchFamily="34" charset="-127"/>
              </a:rPr>
              <a:t>보다</a:t>
            </a:r>
          </a:p>
        </p:txBody>
      </p:sp>
      <p:sp>
        <p:nvSpPr>
          <p:cNvPr id="111625" name="Text Box 9">
            <a:extLst>
              <a:ext uri="{FF2B5EF4-FFF2-40B4-BE49-F238E27FC236}">
                <a16:creationId xmlns:a16="http://schemas.microsoft.com/office/drawing/2014/main" id="{ACDB3A9F-15A5-1243-BCFA-E6B66C0343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3213" y="1916113"/>
            <a:ext cx="2449512" cy="523875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sz="2800">
                <a:ea typeface="굴림" panose="020B0600000101010101" pitchFamily="34" charset="-127"/>
              </a:rPr>
              <a:t>좋아하</a:t>
            </a:r>
            <a:r>
              <a:rPr lang="ko-KR" altLang="en-US" sz="2800">
                <a:solidFill>
                  <a:srgbClr val="0000FF"/>
                </a:solidFill>
                <a:ea typeface="굴림" panose="020B0600000101010101" pitchFamily="34" charset="-127"/>
              </a:rPr>
              <a:t>나</a:t>
            </a:r>
            <a:r>
              <a:rPr lang="ko-KR" altLang="en-US" sz="2800">
                <a:ea typeface="굴림" panose="020B0600000101010101" pitchFamily="34" charset="-127"/>
              </a:rPr>
              <a:t> 보다</a:t>
            </a:r>
          </a:p>
        </p:txBody>
      </p:sp>
      <p:sp>
        <p:nvSpPr>
          <p:cNvPr id="18440" name="Text Box 10">
            <a:extLst>
              <a:ext uri="{FF2B5EF4-FFF2-40B4-BE49-F238E27FC236}">
                <a16:creationId xmlns:a16="http://schemas.microsoft.com/office/drawing/2014/main" id="{33BEE914-D2D2-024D-A919-6346FFC4E5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1916113"/>
            <a:ext cx="2087562" cy="3084512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sz="2800">
                <a:ea typeface="굴림" panose="020B0600000101010101" pitchFamily="34" charset="-127"/>
              </a:rPr>
              <a:t>좋아하다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sz="2800">
                <a:ea typeface="굴림" panose="020B0600000101010101" pitchFamily="34" charset="-127"/>
              </a:rPr>
              <a:t>기르다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sz="2800">
                <a:ea typeface="굴림" panose="020B0600000101010101" pitchFamily="34" charset="-127"/>
              </a:rPr>
              <a:t>싸우다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sz="2800">
                <a:ea typeface="굴림" panose="020B0600000101010101" pitchFamily="34" charset="-127"/>
              </a:rPr>
              <a:t>듣다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sz="2800">
                <a:ea typeface="굴림" panose="020B0600000101010101" pitchFamily="34" charset="-127"/>
              </a:rPr>
              <a:t>말하다</a:t>
            </a:r>
          </a:p>
        </p:txBody>
      </p:sp>
      <p:sp>
        <p:nvSpPr>
          <p:cNvPr id="111627" name="Text Box 11">
            <a:extLst>
              <a:ext uri="{FF2B5EF4-FFF2-40B4-BE49-F238E27FC236}">
                <a16:creationId xmlns:a16="http://schemas.microsoft.com/office/drawing/2014/main" id="{49F4E32F-65AF-8F47-A569-FCB585F818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5600" y="1916113"/>
            <a:ext cx="2922588" cy="523875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sz="2800">
                <a:ea typeface="굴림" panose="020B0600000101010101" pitchFamily="34" charset="-127"/>
              </a:rPr>
              <a:t>좋아</a:t>
            </a:r>
            <a:r>
              <a:rPr lang="ko-KR" altLang="en-US" sz="2800">
                <a:solidFill>
                  <a:srgbClr val="FF3300"/>
                </a:solidFill>
                <a:ea typeface="굴림" panose="020B0600000101010101" pitchFamily="34" charset="-127"/>
              </a:rPr>
              <a:t>했나 </a:t>
            </a:r>
            <a:r>
              <a:rPr lang="ko-KR" altLang="en-US" sz="2800">
                <a:ea typeface="굴림" panose="020B0600000101010101" pitchFamily="34" charset="-127"/>
              </a:rPr>
              <a:t>보다</a:t>
            </a:r>
          </a:p>
        </p:txBody>
      </p:sp>
      <p:sp>
        <p:nvSpPr>
          <p:cNvPr id="111628" name="Text Box 12">
            <a:extLst>
              <a:ext uri="{FF2B5EF4-FFF2-40B4-BE49-F238E27FC236}">
                <a16:creationId xmlns:a16="http://schemas.microsoft.com/office/drawing/2014/main" id="{A108D2BE-BBFE-C642-8D77-64B3B786DF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5600" y="2565400"/>
            <a:ext cx="2449513" cy="523875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sz="2800">
                <a:ea typeface="굴림" panose="020B0600000101010101" pitchFamily="34" charset="-127"/>
              </a:rPr>
              <a:t>길렀</a:t>
            </a:r>
            <a:r>
              <a:rPr lang="ko-KR" altLang="en-US" sz="2800">
                <a:solidFill>
                  <a:srgbClr val="FF3300"/>
                </a:solidFill>
                <a:ea typeface="굴림" panose="020B0600000101010101" pitchFamily="34" charset="-127"/>
              </a:rPr>
              <a:t>나 </a:t>
            </a:r>
            <a:r>
              <a:rPr lang="ko-KR" altLang="en-US" sz="2800">
                <a:ea typeface="굴림" panose="020B0600000101010101" pitchFamily="34" charset="-127"/>
              </a:rPr>
              <a:t>보다</a:t>
            </a:r>
          </a:p>
        </p:txBody>
      </p:sp>
      <p:sp>
        <p:nvSpPr>
          <p:cNvPr id="111629" name="Text Box 13">
            <a:extLst>
              <a:ext uri="{FF2B5EF4-FFF2-40B4-BE49-F238E27FC236}">
                <a16:creationId xmlns:a16="http://schemas.microsoft.com/office/drawing/2014/main" id="{7D276568-9E34-2C4D-959C-DC5A95A1D1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5600" y="3213100"/>
            <a:ext cx="2449513" cy="523875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sz="2800">
                <a:ea typeface="굴림" panose="020B0600000101010101" pitchFamily="34" charset="-127"/>
              </a:rPr>
              <a:t>싸웠</a:t>
            </a:r>
            <a:r>
              <a:rPr lang="ko-KR" altLang="en-US" sz="2800">
                <a:solidFill>
                  <a:srgbClr val="FF3300"/>
                </a:solidFill>
                <a:ea typeface="굴림" panose="020B0600000101010101" pitchFamily="34" charset="-127"/>
              </a:rPr>
              <a:t>나</a:t>
            </a:r>
            <a:r>
              <a:rPr lang="ko-KR" altLang="en-US" sz="2800">
                <a:ea typeface="굴림" panose="020B0600000101010101" pitchFamily="34" charset="-127"/>
              </a:rPr>
              <a:t> 보다</a:t>
            </a:r>
          </a:p>
        </p:txBody>
      </p:sp>
      <p:sp>
        <p:nvSpPr>
          <p:cNvPr id="111630" name="Text Box 14">
            <a:extLst>
              <a:ext uri="{FF2B5EF4-FFF2-40B4-BE49-F238E27FC236}">
                <a16:creationId xmlns:a16="http://schemas.microsoft.com/office/drawing/2014/main" id="{9E6404BD-9A07-264B-B160-CD2551C763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5600" y="3860800"/>
            <a:ext cx="2449513" cy="523875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sz="2800">
                <a:ea typeface="굴림" panose="020B0600000101010101" pitchFamily="34" charset="-127"/>
              </a:rPr>
              <a:t>들</a:t>
            </a:r>
            <a:r>
              <a:rPr lang="ko-KR" altLang="en-US" sz="2800">
                <a:solidFill>
                  <a:srgbClr val="FF3300"/>
                </a:solidFill>
                <a:ea typeface="굴림" panose="020B0600000101010101" pitchFamily="34" charset="-127"/>
              </a:rPr>
              <a:t>었나</a:t>
            </a:r>
            <a:r>
              <a:rPr lang="ko-KR" altLang="en-US" sz="2800">
                <a:ea typeface="굴림" panose="020B0600000101010101" pitchFamily="34" charset="-127"/>
              </a:rPr>
              <a:t> 보다</a:t>
            </a:r>
          </a:p>
        </p:txBody>
      </p:sp>
      <p:sp>
        <p:nvSpPr>
          <p:cNvPr id="111631" name="Text Box 15">
            <a:extLst>
              <a:ext uri="{FF2B5EF4-FFF2-40B4-BE49-F238E27FC236}">
                <a16:creationId xmlns:a16="http://schemas.microsoft.com/office/drawing/2014/main" id="{FECBF7E0-99FC-D34C-8773-5A6485FCAD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5600" y="4508500"/>
            <a:ext cx="2449513" cy="523875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sz="2800">
                <a:ea typeface="굴림" panose="020B0600000101010101" pitchFamily="34" charset="-127"/>
              </a:rPr>
              <a:t>말</a:t>
            </a:r>
            <a:r>
              <a:rPr lang="ko-KR" altLang="en-US" sz="2800">
                <a:solidFill>
                  <a:srgbClr val="FF3300"/>
                </a:solidFill>
                <a:ea typeface="굴림" panose="020B0600000101010101" pitchFamily="34" charset="-127"/>
              </a:rPr>
              <a:t>했나</a:t>
            </a:r>
            <a:r>
              <a:rPr lang="ko-KR" altLang="en-US" sz="2800">
                <a:ea typeface="굴림" panose="020B0600000101010101" pitchFamily="34" charset="-127"/>
              </a:rPr>
              <a:t> 보다</a:t>
            </a:r>
          </a:p>
        </p:txBody>
      </p:sp>
      <p:sp>
        <p:nvSpPr>
          <p:cNvPr id="14" name="Google Shape;182;p29">
            <a:extLst>
              <a:ext uri="{FF2B5EF4-FFF2-40B4-BE49-F238E27FC236}">
                <a16:creationId xmlns:a16="http://schemas.microsoft.com/office/drawing/2014/main" id="{89A5B130-8F5F-ED43-B6C4-3EF2FF67BD6D}"/>
              </a:ext>
            </a:extLst>
          </p:cNvPr>
          <p:cNvSpPr txBox="1"/>
          <p:nvPr/>
        </p:nvSpPr>
        <p:spPr>
          <a:xfrm>
            <a:off x="20044" y="6351707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9071146-E3BB-054E-997A-B96EDC62E5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8386" y="6168479"/>
            <a:ext cx="469577" cy="183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9385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1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1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1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1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11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11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11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11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11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11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621" grpId="0" animBg="1"/>
      <p:bldP spid="111622" grpId="0" animBg="1"/>
      <p:bldP spid="111623" grpId="0" animBg="1"/>
      <p:bldP spid="111624" grpId="0" animBg="1"/>
      <p:bldP spid="111625" grpId="0" animBg="1"/>
      <p:bldP spid="111627" grpId="0" animBg="1"/>
      <p:bldP spid="111628" grpId="0" animBg="1"/>
      <p:bldP spid="111629" grpId="0" animBg="1"/>
      <p:bldP spid="111630" grpId="0" animBg="1"/>
      <p:bldP spid="11163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4">
            <a:extLst>
              <a:ext uri="{FF2B5EF4-FFF2-40B4-BE49-F238E27FC236}">
                <a16:creationId xmlns:a16="http://schemas.microsoft.com/office/drawing/2014/main" id="{DC13DAA1-6345-7C40-868C-FF0373B675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00063"/>
            <a:ext cx="9144000" cy="584200"/>
          </a:xfrm>
          <a:prstGeom prst="rect">
            <a:avLst/>
          </a:prstGeom>
          <a:ln>
            <a:noFill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dirty="0"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Adj.~(</a:t>
            </a:r>
            <a:r>
              <a:rPr lang="ko-KR" altLang="en-US" dirty="0"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으</a:t>
            </a:r>
            <a:r>
              <a:rPr lang="en-US" altLang="ko-KR" dirty="0"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)</a:t>
            </a:r>
            <a:r>
              <a:rPr lang="ko-KR" altLang="en-US" dirty="0" err="1"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ㄴ가</a:t>
            </a:r>
            <a:r>
              <a:rPr lang="ko-KR" altLang="en-US" dirty="0"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 보다</a:t>
            </a:r>
            <a:r>
              <a:rPr lang="en-US" altLang="ko-KR" dirty="0"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(present)/Adj.</a:t>
            </a:r>
            <a:r>
              <a:rPr lang="ko-KR" altLang="en-US" dirty="0" err="1">
                <a:solidFill>
                  <a:srgbClr val="FF3300"/>
                </a:solidFill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었</a:t>
            </a:r>
            <a:r>
              <a:rPr lang="en-US" altLang="ko-KR" dirty="0">
                <a:solidFill>
                  <a:srgbClr val="FF3300"/>
                </a:solidFill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/</a:t>
            </a:r>
            <a:r>
              <a:rPr lang="ko-KR" altLang="en-US" dirty="0" err="1">
                <a:solidFill>
                  <a:srgbClr val="FF3300"/>
                </a:solidFill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았나</a:t>
            </a:r>
            <a:r>
              <a:rPr lang="ko-KR" altLang="en-US" dirty="0"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 보다</a:t>
            </a:r>
            <a:r>
              <a:rPr lang="en-US" altLang="ko-KR" dirty="0"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(past)</a:t>
            </a:r>
            <a:endParaRPr lang="en-US" altLang="ko-KR" dirty="0">
              <a:solidFill>
                <a:srgbClr val="0000FF"/>
              </a:solidFill>
              <a:latin typeface="Times New Roman" panose="02020603050405020304" pitchFamily="18" charset="0"/>
              <a:ea typeface="굴림" panose="020B0600000101010101" pitchFamily="34" charset="-127"/>
              <a:cs typeface="Times New Roman" panose="02020603050405020304" pitchFamily="18" charset="0"/>
            </a:endParaRPr>
          </a:p>
        </p:txBody>
      </p:sp>
      <p:sp>
        <p:nvSpPr>
          <p:cNvPr id="111621" name="Text Box 5">
            <a:extLst>
              <a:ext uri="{FF2B5EF4-FFF2-40B4-BE49-F238E27FC236}">
                <a16:creationId xmlns:a16="http://schemas.microsoft.com/office/drawing/2014/main" id="{A25869C7-773C-8F41-B0DE-F4CE23B35B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3213" y="2565400"/>
            <a:ext cx="2449512" cy="523875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sz="2800">
                <a:ea typeface="굴림" panose="020B0600000101010101" pitchFamily="34" charset="-127"/>
              </a:rPr>
              <a:t>바</a:t>
            </a:r>
            <a:r>
              <a:rPr lang="ko-KR" altLang="en-US" sz="2800">
                <a:solidFill>
                  <a:srgbClr val="0000FF"/>
                </a:solidFill>
                <a:ea typeface="굴림" panose="020B0600000101010101" pitchFamily="34" charset="-127"/>
              </a:rPr>
              <a:t>쁜가</a:t>
            </a:r>
            <a:r>
              <a:rPr lang="ko-KR" altLang="en-US" sz="2800">
                <a:ea typeface="굴림" panose="020B0600000101010101" pitchFamily="34" charset="-127"/>
              </a:rPr>
              <a:t> 보다</a:t>
            </a:r>
          </a:p>
        </p:txBody>
      </p:sp>
      <p:sp>
        <p:nvSpPr>
          <p:cNvPr id="111622" name="Text Box 6">
            <a:extLst>
              <a:ext uri="{FF2B5EF4-FFF2-40B4-BE49-F238E27FC236}">
                <a16:creationId xmlns:a16="http://schemas.microsoft.com/office/drawing/2014/main" id="{40A66AED-D98C-3343-A0EF-6BBA556D1F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3213" y="3213100"/>
            <a:ext cx="2449512" cy="523875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sz="2800">
                <a:ea typeface="굴림" panose="020B0600000101010101" pitchFamily="34" charset="-127"/>
              </a:rPr>
              <a:t>기</a:t>
            </a:r>
            <a:r>
              <a:rPr lang="ko-KR" altLang="en-US" sz="2800">
                <a:solidFill>
                  <a:srgbClr val="0000FF"/>
                </a:solidFill>
                <a:ea typeface="굴림" panose="020B0600000101010101" pitchFamily="34" charset="-127"/>
              </a:rPr>
              <a:t>쁜가</a:t>
            </a:r>
            <a:r>
              <a:rPr lang="ko-KR" altLang="en-US" sz="2800">
                <a:ea typeface="굴림" panose="020B0600000101010101" pitchFamily="34" charset="-127"/>
              </a:rPr>
              <a:t> 보다</a:t>
            </a:r>
          </a:p>
        </p:txBody>
      </p:sp>
      <p:sp>
        <p:nvSpPr>
          <p:cNvPr id="111623" name="Text Box 7">
            <a:extLst>
              <a:ext uri="{FF2B5EF4-FFF2-40B4-BE49-F238E27FC236}">
                <a16:creationId xmlns:a16="http://schemas.microsoft.com/office/drawing/2014/main" id="{71AB40F7-6AC3-5D44-9005-3C7E0B6357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3213" y="4508500"/>
            <a:ext cx="2449512" cy="523875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sz="2800">
                <a:ea typeface="굴림" panose="020B0600000101010101" pitchFamily="34" charset="-127"/>
              </a:rPr>
              <a:t>섭섭</a:t>
            </a:r>
            <a:r>
              <a:rPr lang="ko-KR" altLang="en-US" sz="2800">
                <a:solidFill>
                  <a:srgbClr val="0000FF"/>
                </a:solidFill>
                <a:ea typeface="굴림" panose="020B0600000101010101" pitchFamily="34" charset="-127"/>
              </a:rPr>
              <a:t>한가</a:t>
            </a:r>
            <a:r>
              <a:rPr lang="ko-KR" altLang="en-US" sz="2800">
                <a:ea typeface="굴림" panose="020B0600000101010101" pitchFamily="34" charset="-127"/>
              </a:rPr>
              <a:t> 보다</a:t>
            </a:r>
          </a:p>
        </p:txBody>
      </p:sp>
      <p:sp>
        <p:nvSpPr>
          <p:cNvPr id="111624" name="Text Box 8">
            <a:extLst>
              <a:ext uri="{FF2B5EF4-FFF2-40B4-BE49-F238E27FC236}">
                <a16:creationId xmlns:a16="http://schemas.microsoft.com/office/drawing/2014/main" id="{B0F5B86D-0152-9340-8794-9588D9CE6F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3213" y="3860800"/>
            <a:ext cx="2449512" cy="523875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sz="2800">
                <a:ea typeface="굴림" panose="020B0600000101010101" pitchFamily="34" charset="-127"/>
              </a:rPr>
              <a:t>슬</a:t>
            </a:r>
            <a:r>
              <a:rPr lang="ko-KR" altLang="en-US" sz="2800">
                <a:solidFill>
                  <a:srgbClr val="0000FF"/>
                </a:solidFill>
                <a:ea typeface="굴림" panose="020B0600000101010101" pitchFamily="34" charset="-127"/>
              </a:rPr>
              <a:t>픈가</a:t>
            </a:r>
            <a:r>
              <a:rPr lang="ko-KR" altLang="en-US" sz="2800">
                <a:ea typeface="굴림" panose="020B0600000101010101" pitchFamily="34" charset="-127"/>
              </a:rPr>
              <a:t> 보다</a:t>
            </a:r>
          </a:p>
        </p:txBody>
      </p:sp>
      <p:sp>
        <p:nvSpPr>
          <p:cNvPr id="111625" name="Text Box 9">
            <a:extLst>
              <a:ext uri="{FF2B5EF4-FFF2-40B4-BE49-F238E27FC236}">
                <a16:creationId xmlns:a16="http://schemas.microsoft.com/office/drawing/2014/main" id="{972A420B-12D2-4B47-B186-77CE68AFFA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3213" y="1916113"/>
            <a:ext cx="2449512" cy="523875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sz="2800">
                <a:ea typeface="굴림" panose="020B0600000101010101" pitchFamily="34" charset="-127"/>
              </a:rPr>
              <a:t>좋</a:t>
            </a:r>
            <a:r>
              <a:rPr lang="ko-KR" altLang="en-US" sz="2800">
                <a:solidFill>
                  <a:srgbClr val="0000FF"/>
                </a:solidFill>
                <a:ea typeface="굴림" panose="020B0600000101010101" pitchFamily="34" charset="-127"/>
              </a:rPr>
              <a:t>은가</a:t>
            </a:r>
            <a:r>
              <a:rPr lang="ko-KR" altLang="en-US" sz="2800">
                <a:ea typeface="굴림" panose="020B0600000101010101" pitchFamily="34" charset="-127"/>
              </a:rPr>
              <a:t> 보다</a:t>
            </a:r>
          </a:p>
        </p:txBody>
      </p:sp>
      <p:sp>
        <p:nvSpPr>
          <p:cNvPr id="20488" name="Text Box 10">
            <a:extLst>
              <a:ext uri="{FF2B5EF4-FFF2-40B4-BE49-F238E27FC236}">
                <a16:creationId xmlns:a16="http://schemas.microsoft.com/office/drawing/2014/main" id="{AF0709AF-3351-4745-A285-A33722DAA5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1916113"/>
            <a:ext cx="2087562" cy="3084512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sz="2800" dirty="0">
                <a:ea typeface="굴림" panose="020B0600000101010101" pitchFamily="34" charset="-127"/>
              </a:rPr>
              <a:t>좋다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sz="2800" dirty="0">
                <a:ea typeface="굴림" panose="020B0600000101010101" pitchFamily="34" charset="-127"/>
              </a:rPr>
              <a:t>바쁘다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sz="2800" dirty="0">
                <a:ea typeface="굴림" panose="020B0600000101010101" pitchFamily="34" charset="-127"/>
              </a:rPr>
              <a:t>기쁘다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sz="2800" dirty="0">
                <a:ea typeface="굴림" panose="020B0600000101010101" pitchFamily="34" charset="-127"/>
              </a:rPr>
              <a:t>슬프다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sz="2800" dirty="0">
                <a:ea typeface="굴림" panose="020B0600000101010101" pitchFamily="34" charset="-127"/>
              </a:rPr>
              <a:t>섭섭하다</a:t>
            </a:r>
          </a:p>
        </p:txBody>
      </p:sp>
      <p:sp>
        <p:nvSpPr>
          <p:cNvPr id="111627" name="Text Box 11">
            <a:extLst>
              <a:ext uri="{FF2B5EF4-FFF2-40B4-BE49-F238E27FC236}">
                <a16:creationId xmlns:a16="http://schemas.microsoft.com/office/drawing/2014/main" id="{E4084D67-FEB6-7148-A7B8-C45C7F2FA1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5600" y="1916113"/>
            <a:ext cx="2449513" cy="519112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sz="2800">
                <a:ea typeface="굴림" panose="020B0600000101010101" pitchFamily="34" charset="-127"/>
              </a:rPr>
              <a:t>좋</a:t>
            </a:r>
            <a:r>
              <a:rPr lang="ko-KR" altLang="en-US" sz="2800">
                <a:solidFill>
                  <a:srgbClr val="FF3300"/>
                </a:solidFill>
                <a:ea typeface="굴림" panose="020B0600000101010101" pitchFamily="34" charset="-127"/>
              </a:rPr>
              <a:t>았나</a:t>
            </a:r>
            <a:r>
              <a:rPr lang="ko-KR" altLang="en-US" sz="2800">
                <a:ea typeface="굴림" panose="020B0600000101010101" pitchFamily="34" charset="-127"/>
              </a:rPr>
              <a:t> 보다</a:t>
            </a:r>
          </a:p>
        </p:txBody>
      </p:sp>
      <p:sp>
        <p:nvSpPr>
          <p:cNvPr id="111628" name="Text Box 12">
            <a:extLst>
              <a:ext uri="{FF2B5EF4-FFF2-40B4-BE49-F238E27FC236}">
                <a16:creationId xmlns:a16="http://schemas.microsoft.com/office/drawing/2014/main" id="{FB36B860-61EA-1C48-8F9D-29E9CF0509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5600" y="2565400"/>
            <a:ext cx="2449513" cy="523875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sz="2800">
                <a:ea typeface="굴림" panose="020B0600000101010101" pitchFamily="34" charset="-127"/>
              </a:rPr>
              <a:t>바</a:t>
            </a:r>
            <a:r>
              <a:rPr lang="ko-KR" altLang="en-US" sz="2800">
                <a:solidFill>
                  <a:srgbClr val="FF3300"/>
                </a:solidFill>
                <a:ea typeface="굴림" panose="020B0600000101010101" pitchFamily="34" charset="-127"/>
              </a:rPr>
              <a:t>빴나 </a:t>
            </a:r>
            <a:r>
              <a:rPr lang="ko-KR" altLang="en-US" sz="2800">
                <a:ea typeface="굴림" panose="020B0600000101010101" pitchFamily="34" charset="-127"/>
              </a:rPr>
              <a:t>보다</a:t>
            </a:r>
          </a:p>
        </p:txBody>
      </p:sp>
      <p:sp>
        <p:nvSpPr>
          <p:cNvPr id="111629" name="Text Box 13">
            <a:extLst>
              <a:ext uri="{FF2B5EF4-FFF2-40B4-BE49-F238E27FC236}">
                <a16:creationId xmlns:a16="http://schemas.microsoft.com/office/drawing/2014/main" id="{0662B5C6-8DCE-8045-9816-3817741468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5600" y="3213100"/>
            <a:ext cx="2449513" cy="523875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sz="2800">
                <a:ea typeface="굴림" panose="020B0600000101010101" pitchFamily="34" charset="-127"/>
              </a:rPr>
              <a:t>기</a:t>
            </a:r>
            <a:r>
              <a:rPr lang="ko-KR" altLang="en-US" sz="2800">
                <a:solidFill>
                  <a:srgbClr val="FF3300"/>
                </a:solidFill>
                <a:ea typeface="굴림" panose="020B0600000101010101" pitchFamily="34" charset="-127"/>
              </a:rPr>
              <a:t>뻤나</a:t>
            </a:r>
            <a:r>
              <a:rPr lang="ko-KR" altLang="en-US" sz="2800">
                <a:ea typeface="굴림" panose="020B0600000101010101" pitchFamily="34" charset="-127"/>
              </a:rPr>
              <a:t> 보다</a:t>
            </a:r>
          </a:p>
        </p:txBody>
      </p:sp>
      <p:sp>
        <p:nvSpPr>
          <p:cNvPr id="111630" name="Text Box 14">
            <a:extLst>
              <a:ext uri="{FF2B5EF4-FFF2-40B4-BE49-F238E27FC236}">
                <a16:creationId xmlns:a16="http://schemas.microsoft.com/office/drawing/2014/main" id="{6025F730-5709-4F43-AC5C-C7E8309510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5600" y="3860800"/>
            <a:ext cx="2449513" cy="523875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sz="2800">
                <a:ea typeface="굴림" panose="020B0600000101010101" pitchFamily="34" charset="-127"/>
              </a:rPr>
              <a:t>슬</a:t>
            </a:r>
            <a:r>
              <a:rPr lang="ko-KR" altLang="en-US" sz="2800">
                <a:solidFill>
                  <a:srgbClr val="FF3300"/>
                </a:solidFill>
                <a:ea typeface="굴림" panose="020B0600000101010101" pitchFamily="34" charset="-127"/>
              </a:rPr>
              <a:t>펐나</a:t>
            </a:r>
            <a:r>
              <a:rPr lang="ko-KR" altLang="en-US" sz="2800">
                <a:ea typeface="굴림" panose="020B0600000101010101" pitchFamily="34" charset="-127"/>
              </a:rPr>
              <a:t> 보다</a:t>
            </a:r>
          </a:p>
        </p:txBody>
      </p:sp>
      <p:sp>
        <p:nvSpPr>
          <p:cNvPr id="111631" name="Text Box 15">
            <a:extLst>
              <a:ext uri="{FF2B5EF4-FFF2-40B4-BE49-F238E27FC236}">
                <a16:creationId xmlns:a16="http://schemas.microsoft.com/office/drawing/2014/main" id="{835A3CC7-E135-4D4F-B6BE-78B7CE6104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5600" y="4508500"/>
            <a:ext cx="2449513" cy="523875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sz="2800">
                <a:ea typeface="굴림" panose="020B0600000101010101" pitchFamily="34" charset="-127"/>
              </a:rPr>
              <a:t>섭섭</a:t>
            </a:r>
            <a:r>
              <a:rPr lang="ko-KR" altLang="en-US" sz="2800">
                <a:solidFill>
                  <a:srgbClr val="FF3300"/>
                </a:solidFill>
                <a:ea typeface="굴림" panose="020B0600000101010101" pitchFamily="34" charset="-127"/>
              </a:rPr>
              <a:t>했나</a:t>
            </a:r>
            <a:r>
              <a:rPr lang="ko-KR" altLang="en-US" sz="2800">
                <a:ea typeface="굴림" panose="020B0600000101010101" pitchFamily="34" charset="-127"/>
              </a:rPr>
              <a:t> 보다</a:t>
            </a:r>
          </a:p>
        </p:txBody>
      </p:sp>
      <p:sp>
        <p:nvSpPr>
          <p:cNvPr id="14" name="Google Shape;182;p29">
            <a:extLst>
              <a:ext uri="{FF2B5EF4-FFF2-40B4-BE49-F238E27FC236}">
                <a16:creationId xmlns:a16="http://schemas.microsoft.com/office/drawing/2014/main" id="{76768CF3-37B7-D049-AFFF-09057C6971F9}"/>
              </a:ext>
            </a:extLst>
          </p:cNvPr>
          <p:cNvSpPr txBox="1"/>
          <p:nvPr/>
        </p:nvSpPr>
        <p:spPr>
          <a:xfrm>
            <a:off x="16037" y="6368377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6E644DE-BCEE-6741-B90F-6D50684912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8386" y="6168479"/>
            <a:ext cx="469577" cy="183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2006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1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1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1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1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11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11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11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11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11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11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621" grpId="0" animBg="1"/>
      <p:bldP spid="111622" grpId="0" animBg="1"/>
      <p:bldP spid="111623" grpId="0" animBg="1"/>
      <p:bldP spid="111624" grpId="0" animBg="1"/>
      <p:bldP spid="111625" grpId="0" animBg="1"/>
      <p:bldP spid="111627" grpId="0" animBg="1"/>
      <p:bldP spid="111628" grpId="0" animBg="1"/>
      <p:bldP spid="111629" grpId="0" animBg="1"/>
      <p:bldP spid="111630" grpId="0" animBg="1"/>
      <p:bldP spid="11163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4">
            <a:extLst>
              <a:ext uri="{FF2B5EF4-FFF2-40B4-BE49-F238E27FC236}">
                <a16:creationId xmlns:a16="http://schemas.microsoft.com/office/drawing/2014/main" id="{AC9B0538-02E0-D34C-A9DD-C06D1C6508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8" y="500063"/>
            <a:ext cx="8334858" cy="1323975"/>
          </a:xfrm>
          <a:prstGeom prst="rect">
            <a:avLst/>
          </a:prstGeom>
          <a:ln>
            <a:noFill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dirty="0"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  Copula:	-(</a:t>
            </a:r>
            <a:r>
              <a:rPr lang="ko-KR" altLang="en-US" dirty="0"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이</a:t>
            </a:r>
            <a:r>
              <a:rPr lang="en-US" altLang="ko-KR" dirty="0"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)</a:t>
            </a:r>
            <a:r>
              <a:rPr lang="ko-KR" altLang="en-US" dirty="0" err="1"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ㄴ가</a:t>
            </a:r>
            <a:r>
              <a:rPr lang="ko-KR" altLang="en-US" dirty="0"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 보다</a:t>
            </a:r>
            <a:r>
              <a:rPr lang="en-US" altLang="ko-KR" dirty="0"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(present)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dirty="0"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		</a:t>
            </a:r>
            <a:r>
              <a:rPr lang="en-US" altLang="ko-KR" dirty="0">
                <a:solidFill>
                  <a:srgbClr val="FF0000"/>
                </a:solidFill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-</a:t>
            </a:r>
            <a:r>
              <a:rPr lang="ko-KR" altLang="en-US" dirty="0">
                <a:solidFill>
                  <a:srgbClr val="FF0000"/>
                </a:solidFill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이</a:t>
            </a:r>
            <a:r>
              <a:rPr lang="ko-KR" altLang="en-US" dirty="0">
                <a:solidFill>
                  <a:srgbClr val="FF3300"/>
                </a:solidFill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었</a:t>
            </a:r>
            <a:r>
              <a:rPr lang="en-US" altLang="ko-KR" dirty="0">
                <a:solidFill>
                  <a:srgbClr val="FF3300"/>
                </a:solidFill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/</a:t>
            </a:r>
            <a:r>
              <a:rPr lang="ko-KR" altLang="en-US" dirty="0" err="1">
                <a:solidFill>
                  <a:srgbClr val="FF3300"/>
                </a:solidFill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였나</a:t>
            </a:r>
            <a:r>
              <a:rPr lang="ko-KR" altLang="en-US" dirty="0"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 보다</a:t>
            </a:r>
            <a:r>
              <a:rPr lang="en-US" altLang="ko-KR" dirty="0"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(past)</a:t>
            </a:r>
            <a:endParaRPr lang="en-US" altLang="ko-KR" dirty="0">
              <a:solidFill>
                <a:srgbClr val="0000FF"/>
              </a:solidFill>
              <a:latin typeface="Times New Roman" panose="02020603050405020304" pitchFamily="18" charset="0"/>
              <a:ea typeface="굴림" panose="020B0600000101010101" pitchFamily="34" charset="-127"/>
              <a:cs typeface="Times New Roman" panose="02020603050405020304" pitchFamily="18" charset="0"/>
            </a:endParaRPr>
          </a:p>
        </p:txBody>
      </p:sp>
      <p:sp>
        <p:nvSpPr>
          <p:cNvPr id="111621" name="Text Box 5">
            <a:extLst>
              <a:ext uri="{FF2B5EF4-FFF2-40B4-BE49-F238E27FC236}">
                <a16:creationId xmlns:a16="http://schemas.microsoft.com/office/drawing/2014/main" id="{07B88E62-7A68-9442-9682-0F8781FD9E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3213" y="2905125"/>
            <a:ext cx="2449512" cy="523875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sz="2800">
                <a:ea typeface="굴림" panose="020B0600000101010101" pitchFamily="34" charset="-127"/>
              </a:rPr>
              <a:t>수업</a:t>
            </a:r>
            <a:r>
              <a:rPr lang="ko-KR" altLang="en-US" sz="2800">
                <a:solidFill>
                  <a:srgbClr val="0000FF"/>
                </a:solidFill>
                <a:ea typeface="굴림" panose="020B0600000101010101" pitchFamily="34" charset="-127"/>
              </a:rPr>
              <a:t>인가</a:t>
            </a:r>
            <a:r>
              <a:rPr lang="ko-KR" altLang="en-US" sz="2800">
                <a:ea typeface="굴림" panose="020B0600000101010101" pitchFamily="34" charset="-127"/>
              </a:rPr>
              <a:t> 보다</a:t>
            </a:r>
          </a:p>
        </p:txBody>
      </p:sp>
      <p:sp>
        <p:nvSpPr>
          <p:cNvPr id="111622" name="Text Box 6">
            <a:extLst>
              <a:ext uri="{FF2B5EF4-FFF2-40B4-BE49-F238E27FC236}">
                <a16:creationId xmlns:a16="http://schemas.microsoft.com/office/drawing/2014/main" id="{322173CE-F794-5A45-B611-F30090C092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3213" y="3552825"/>
            <a:ext cx="2449512" cy="523875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sz="2800">
                <a:ea typeface="굴림" panose="020B0600000101010101" pitchFamily="34" charset="-127"/>
              </a:rPr>
              <a:t>친</a:t>
            </a:r>
            <a:r>
              <a:rPr lang="ko-KR" altLang="en-US" sz="2800">
                <a:solidFill>
                  <a:srgbClr val="0000FF"/>
                </a:solidFill>
                <a:ea typeface="굴림" panose="020B0600000101010101" pitchFamily="34" charset="-127"/>
              </a:rPr>
              <a:t>군가</a:t>
            </a:r>
            <a:r>
              <a:rPr lang="ko-KR" altLang="en-US" sz="2800">
                <a:ea typeface="굴림" panose="020B0600000101010101" pitchFamily="34" charset="-127"/>
              </a:rPr>
              <a:t> 보다</a:t>
            </a:r>
          </a:p>
        </p:txBody>
      </p:sp>
      <p:sp>
        <p:nvSpPr>
          <p:cNvPr id="111624" name="Text Box 8">
            <a:extLst>
              <a:ext uri="{FF2B5EF4-FFF2-40B4-BE49-F238E27FC236}">
                <a16:creationId xmlns:a16="http://schemas.microsoft.com/office/drawing/2014/main" id="{1CF72DDD-156D-424D-A777-1DF08CCF4F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3213" y="4200525"/>
            <a:ext cx="2449512" cy="523875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sz="2800">
                <a:ea typeface="굴림" panose="020B0600000101010101" pitchFamily="34" charset="-127"/>
              </a:rPr>
              <a:t>숙</a:t>
            </a:r>
            <a:r>
              <a:rPr lang="ko-KR" altLang="en-US" sz="2800">
                <a:solidFill>
                  <a:srgbClr val="0000FF"/>
                </a:solidFill>
                <a:ea typeface="굴림" panose="020B0600000101010101" pitchFamily="34" charset="-127"/>
              </a:rPr>
              <a:t>젠가</a:t>
            </a:r>
            <a:r>
              <a:rPr lang="ko-KR" altLang="en-US" sz="2800">
                <a:ea typeface="굴림" panose="020B0600000101010101" pitchFamily="34" charset="-127"/>
              </a:rPr>
              <a:t> 보다</a:t>
            </a:r>
          </a:p>
        </p:txBody>
      </p:sp>
      <p:sp>
        <p:nvSpPr>
          <p:cNvPr id="111625" name="Text Box 9">
            <a:extLst>
              <a:ext uri="{FF2B5EF4-FFF2-40B4-BE49-F238E27FC236}">
                <a16:creationId xmlns:a16="http://schemas.microsoft.com/office/drawing/2014/main" id="{C1AE32CE-E6B2-3944-BDA0-CB3D3ACF56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3213" y="2255838"/>
            <a:ext cx="2449512" cy="523875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sz="2800">
                <a:ea typeface="굴림" panose="020B0600000101010101" pitchFamily="34" charset="-127"/>
              </a:rPr>
              <a:t>생일</a:t>
            </a:r>
            <a:r>
              <a:rPr lang="ko-KR" altLang="en-US" sz="2800">
                <a:solidFill>
                  <a:srgbClr val="0000FF"/>
                </a:solidFill>
                <a:ea typeface="굴림" panose="020B0600000101010101" pitchFamily="34" charset="-127"/>
              </a:rPr>
              <a:t>인가</a:t>
            </a:r>
            <a:r>
              <a:rPr lang="ko-KR" altLang="en-US" sz="2800">
                <a:ea typeface="굴림" panose="020B0600000101010101" pitchFamily="34" charset="-127"/>
              </a:rPr>
              <a:t> 보다</a:t>
            </a:r>
          </a:p>
        </p:txBody>
      </p:sp>
      <p:sp>
        <p:nvSpPr>
          <p:cNvPr id="22535" name="Text Box 10">
            <a:extLst>
              <a:ext uri="{FF2B5EF4-FFF2-40B4-BE49-F238E27FC236}">
                <a16:creationId xmlns:a16="http://schemas.microsoft.com/office/drawing/2014/main" id="{B77074E4-EB69-CB45-8978-8B4D0428E7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2255838"/>
            <a:ext cx="2087562" cy="2462212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sz="2800">
                <a:ea typeface="굴림" panose="020B0600000101010101" pitchFamily="34" charset="-127"/>
              </a:rPr>
              <a:t>생일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sz="2800">
                <a:ea typeface="굴림" panose="020B0600000101010101" pitchFamily="34" charset="-127"/>
              </a:rPr>
              <a:t>수업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sz="2800">
                <a:ea typeface="굴림" panose="020B0600000101010101" pitchFamily="34" charset="-127"/>
              </a:rPr>
              <a:t>친구</a:t>
            </a:r>
            <a:endParaRPr lang="en-US" altLang="ko-KR" sz="2800">
              <a:ea typeface="굴림" panose="020B0600000101010101" pitchFamily="34" charset="-127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sz="2800">
                <a:ea typeface="굴림" panose="020B0600000101010101" pitchFamily="34" charset="-127"/>
              </a:rPr>
              <a:t>숙제</a:t>
            </a:r>
          </a:p>
        </p:txBody>
      </p:sp>
      <p:sp>
        <p:nvSpPr>
          <p:cNvPr id="111627" name="Text Box 11">
            <a:extLst>
              <a:ext uri="{FF2B5EF4-FFF2-40B4-BE49-F238E27FC236}">
                <a16:creationId xmlns:a16="http://schemas.microsoft.com/office/drawing/2014/main" id="{6EE28E59-3844-384A-8204-F69E1F6C27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5600" y="2255838"/>
            <a:ext cx="3313113" cy="523875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sz="2800">
                <a:ea typeface="굴림" panose="020B0600000101010101" pitchFamily="34" charset="-127"/>
              </a:rPr>
              <a:t>생일</a:t>
            </a:r>
            <a:r>
              <a:rPr lang="ko-KR" altLang="en-US" sz="2800">
                <a:solidFill>
                  <a:srgbClr val="FF3300"/>
                </a:solidFill>
                <a:ea typeface="굴림" panose="020B0600000101010101" pitchFamily="34" charset="-127"/>
              </a:rPr>
              <a:t>이었나</a:t>
            </a:r>
            <a:r>
              <a:rPr lang="ko-KR" altLang="en-US" sz="2800">
                <a:ea typeface="굴림" panose="020B0600000101010101" pitchFamily="34" charset="-127"/>
              </a:rPr>
              <a:t> 보다</a:t>
            </a:r>
          </a:p>
        </p:txBody>
      </p:sp>
      <p:sp>
        <p:nvSpPr>
          <p:cNvPr id="111628" name="Text Box 12">
            <a:extLst>
              <a:ext uri="{FF2B5EF4-FFF2-40B4-BE49-F238E27FC236}">
                <a16:creationId xmlns:a16="http://schemas.microsoft.com/office/drawing/2014/main" id="{8E969934-6418-5A48-87AA-FE6931560A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5600" y="2905125"/>
            <a:ext cx="3313113" cy="523875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sz="2800">
                <a:ea typeface="굴림" panose="020B0600000101010101" pitchFamily="34" charset="-127"/>
              </a:rPr>
              <a:t>수업</a:t>
            </a:r>
            <a:r>
              <a:rPr lang="ko-KR" altLang="en-US" sz="2800">
                <a:solidFill>
                  <a:srgbClr val="FF3300"/>
                </a:solidFill>
                <a:ea typeface="굴림" panose="020B0600000101010101" pitchFamily="34" charset="-127"/>
              </a:rPr>
              <a:t>이었나 </a:t>
            </a:r>
            <a:r>
              <a:rPr lang="ko-KR" altLang="en-US" sz="2800">
                <a:ea typeface="굴림" panose="020B0600000101010101" pitchFamily="34" charset="-127"/>
              </a:rPr>
              <a:t>보다</a:t>
            </a:r>
          </a:p>
        </p:txBody>
      </p:sp>
      <p:sp>
        <p:nvSpPr>
          <p:cNvPr id="111629" name="Text Box 13">
            <a:extLst>
              <a:ext uri="{FF2B5EF4-FFF2-40B4-BE49-F238E27FC236}">
                <a16:creationId xmlns:a16="http://schemas.microsoft.com/office/drawing/2014/main" id="{3C9F14EC-FF15-CA49-B63F-13848AD345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5600" y="3552825"/>
            <a:ext cx="2449513" cy="523875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sz="2800">
                <a:ea typeface="굴림" panose="020B0600000101010101" pitchFamily="34" charset="-127"/>
              </a:rPr>
              <a:t>친구</a:t>
            </a:r>
            <a:r>
              <a:rPr lang="ko-KR" altLang="en-US" sz="2800">
                <a:solidFill>
                  <a:srgbClr val="FF3300"/>
                </a:solidFill>
                <a:ea typeface="굴림" panose="020B0600000101010101" pitchFamily="34" charset="-127"/>
              </a:rPr>
              <a:t>였나</a:t>
            </a:r>
            <a:r>
              <a:rPr lang="ko-KR" altLang="en-US" sz="2800">
                <a:ea typeface="굴림" panose="020B0600000101010101" pitchFamily="34" charset="-127"/>
              </a:rPr>
              <a:t> 보다</a:t>
            </a:r>
          </a:p>
        </p:txBody>
      </p:sp>
      <p:sp>
        <p:nvSpPr>
          <p:cNvPr id="111630" name="Text Box 14">
            <a:extLst>
              <a:ext uri="{FF2B5EF4-FFF2-40B4-BE49-F238E27FC236}">
                <a16:creationId xmlns:a16="http://schemas.microsoft.com/office/drawing/2014/main" id="{28855994-DB6D-CC42-898B-98D6DAD9D8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5600" y="4200525"/>
            <a:ext cx="2449513" cy="523875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sz="2800">
                <a:ea typeface="굴림" panose="020B0600000101010101" pitchFamily="34" charset="-127"/>
              </a:rPr>
              <a:t>숙제</a:t>
            </a:r>
            <a:r>
              <a:rPr lang="ko-KR" altLang="en-US" sz="2800">
                <a:solidFill>
                  <a:srgbClr val="FF3300"/>
                </a:solidFill>
                <a:ea typeface="굴림" panose="020B0600000101010101" pitchFamily="34" charset="-127"/>
              </a:rPr>
              <a:t>였나</a:t>
            </a:r>
            <a:r>
              <a:rPr lang="ko-KR" altLang="en-US" sz="2800">
                <a:ea typeface="굴림" panose="020B0600000101010101" pitchFamily="34" charset="-127"/>
              </a:rPr>
              <a:t> 보다</a:t>
            </a: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BFB41435-53CF-5B40-91F2-E632F948498B}"/>
              </a:ext>
            </a:extLst>
          </p:cNvPr>
          <p:cNvSpPr txBox="1"/>
          <p:nvPr/>
        </p:nvSpPr>
        <p:spPr>
          <a:xfrm>
            <a:off x="0" y="6440383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E19468C-2A88-B64A-9196-88F89B349B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8386" y="6168479"/>
            <a:ext cx="469577" cy="183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1672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1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1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1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1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11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11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11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11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621" grpId="0" animBg="1"/>
      <p:bldP spid="111622" grpId="0" animBg="1"/>
      <p:bldP spid="111624" grpId="0" animBg="1"/>
      <p:bldP spid="111625" grpId="0" animBg="1"/>
      <p:bldP spid="111627" grpId="0" animBg="1"/>
      <p:bldP spid="111628" grpId="0" animBg="1"/>
      <p:bldP spid="111629" grpId="0" animBg="1"/>
      <p:bldP spid="111630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1978</TotalTime>
  <Words>2178</Words>
  <Application>Microsoft Office PowerPoint</Application>
  <PresentationFormat>On-screen Show (4:3)</PresentationFormat>
  <Paragraphs>447</Paragraphs>
  <Slides>45</Slides>
  <Notes>7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3" baseType="lpstr">
      <vt:lpstr>Gill Sans</vt:lpstr>
      <vt:lpstr>굴림</vt:lpstr>
      <vt:lpstr>맑은 고딕</vt:lpstr>
      <vt:lpstr>Arial</vt:lpstr>
      <vt:lpstr>Calibri</vt:lpstr>
      <vt:lpstr>Palatino Linotype</vt:lpstr>
      <vt:lpstr>Times New Roman</vt:lpstr>
      <vt:lpstr>Default Design</vt:lpstr>
      <vt:lpstr>     재외동포를 위한 한국어(영어권)   4-1 </vt:lpstr>
      <vt:lpstr>재외동포를 위한 한국어 4-1   10과 복습 2</vt:lpstr>
      <vt:lpstr>복습 문법 내용 </vt:lpstr>
      <vt:lpstr>Quizlet 단어 연습 </vt:lpstr>
      <vt:lpstr>~ㄴ/는다거나 </vt:lpstr>
      <vt:lpstr>~나 보다 </vt:lpstr>
      <vt:lpstr>PowerPoint Presentation</vt:lpstr>
      <vt:lpstr>PowerPoint Presentation</vt:lpstr>
      <vt:lpstr>PowerPoint Presentation</vt:lpstr>
      <vt:lpstr>~았/었었~</vt:lpstr>
      <vt:lpstr>PowerPoint Presentation</vt:lpstr>
      <vt:lpstr>~다(가) 보니(까) </vt:lpstr>
      <vt:lpstr>~에 비해(서)</vt:lpstr>
      <vt:lpstr> ~에 비해(서) </vt:lpstr>
      <vt:lpstr>~다는 </vt:lpstr>
      <vt:lpstr>~다는 </vt:lpstr>
      <vt:lpstr>~던</vt:lpstr>
      <vt:lpstr>PowerPoint Presentation</vt:lpstr>
      <vt:lpstr>PowerPoint Presentation</vt:lpstr>
      <vt:lpstr>~(이)라는</vt:lpstr>
      <vt:lpstr>~(이)라는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&lt;편식은 안녕!&gt;   영상 보기</vt:lpstr>
      <vt:lpstr>&lt;편식은 안녕!&gt;   영상 쓰기 과제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&lt;비석치기&gt;   전통 놀이 영상 보기</vt:lpstr>
      <vt:lpstr>&lt;비석치기&gt;   영상 쓰기 과제</vt:lpstr>
      <vt:lpstr>Flipgrid에서 영상 녹화하기</vt:lpstr>
      <vt:lpstr>오늘의 숙제</vt:lpstr>
      <vt:lpstr>수고하셨습니다!</vt:lpstr>
      <vt:lpstr>References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Hye Seung Lee</dc:creator>
  <cp:lastModifiedBy>Hyunkyu Yi</cp:lastModifiedBy>
  <cp:revision>334</cp:revision>
  <dcterms:created xsi:type="dcterms:W3CDTF">2008-02-12T07:53:45Z</dcterms:created>
  <dcterms:modified xsi:type="dcterms:W3CDTF">2020-06-28T20:30:19Z</dcterms:modified>
</cp:coreProperties>
</file>